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Lst>
  <p:notesMasterIdLst>
    <p:notesMasterId r:id="rId12"/>
  </p:notesMasterIdLst>
  <p:sldIdLst>
    <p:sldId id="432" r:id="rId3"/>
    <p:sldId id="350" r:id="rId4"/>
    <p:sldId id="431" r:id="rId5"/>
    <p:sldId id="256" r:id="rId6"/>
    <p:sldId id="426" r:id="rId7"/>
    <p:sldId id="430" r:id="rId8"/>
    <p:sldId id="428"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840" autoAdjust="0"/>
  </p:normalViewPr>
  <p:slideViewPr>
    <p:cSldViewPr snapToGrid="0">
      <p:cViewPr varScale="1">
        <p:scale>
          <a:sx n="173" d="100"/>
          <a:sy n="173" d="100"/>
        </p:scale>
        <p:origin x="60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7AAE0-7D5B-45C7-9EB1-73BB0E71F058}"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E7308-885D-4C4E-88BA-0F1237462781}" type="slidenum">
              <a:rPr lang="en-US" smtClean="0"/>
              <a:t>‹#›</a:t>
            </a:fld>
            <a:endParaRPr lang="en-US"/>
          </a:p>
        </p:txBody>
      </p:sp>
    </p:spTree>
    <p:extLst>
      <p:ext uri="{BB962C8B-B14F-4D97-AF65-F5344CB8AC3E}">
        <p14:creationId xmlns:p14="http://schemas.microsoft.com/office/powerpoint/2010/main" val="80053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ASIA-AQ is an opportunity for international collaboration, working with local partners to apply multi-perspective observations in a consistent strategy across interested Asian countries to improve both specific understanding of local air quality issues and general understanding of common challenges in the interpretation of satellite observations and modeling of air quality.</a:t>
            </a:r>
          </a:p>
          <a:p>
            <a:endParaRPr lang="en-US" dirty="0"/>
          </a:p>
          <a:p>
            <a:r>
              <a:rPr lang="en-US" dirty="0"/>
              <a:t>Colormap shows the average distribution of NO2 from the TROPOMI satellite instrument.</a:t>
            </a:r>
          </a:p>
          <a:p>
            <a:r>
              <a:rPr lang="en-US" dirty="0"/>
              <a:t>Orange box defines the scanning region for the GEMS satellite instrument.</a:t>
            </a:r>
          </a:p>
          <a:p>
            <a:r>
              <a:rPr lang="en-US" dirty="0"/>
              <a:t>Yellow circles indicate candidate target regions for ASIA-AQ.</a:t>
            </a:r>
          </a:p>
          <a:p>
            <a:endParaRPr lang="en-US" dirty="0"/>
          </a:p>
          <a:p>
            <a:r>
              <a:rPr lang="en-US" dirty="0"/>
              <a:t>Conversations are continuing with partners across Asia. Locations marked red are still in play with only South Korea confirmed as a deployment site.</a:t>
            </a:r>
          </a:p>
          <a:p>
            <a:endParaRPr lang="en-US" dirty="0"/>
          </a:p>
          <a:p>
            <a:r>
              <a:rPr lang="en-US" dirty="0"/>
              <a:t>Jhony </a:t>
            </a:r>
            <a:r>
              <a:rPr lang="en-US" dirty="0" err="1"/>
              <a:t>Zavalta</a:t>
            </a:r>
            <a:r>
              <a:rPr lang="en-US" dirty="0"/>
              <a:t> and ESPO colleagues have completed recent visits to Thailand, Malaysia, and the Philippines.</a:t>
            </a:r>
          </a:p>
          <a:p>
            <a:endParaRPr lang="en-US" dirty="0"/>
          </a:p>
          <a:p>
            <a:r>
              <a:rPr lang="en-US" dirty="0"/>
              <a:t>Thailand: A presentation to the 4</a:t>
            </a:r>
            <a:r>
              <a:rPr lang="en-US" baseline="30000" dirty="0"/>
              <a:t>th</a:t>
            </a:r>
            <a:r>
              <a:rPr lang="en-US" dirty="0"/>
              <a:t> Thai-US Space Workshop is planned for this Friday (17 March). GISTDA has been requested to assist with our flight requests.</a:t>
            </a:r>
          </a:p>
          <a:p>
            <a:endParaRPr lang="en-US" dirty="0"/>
          </a:p>
          <a:p>
            <a:r>
              <a:rPr lang="en-US" dirty="0"/>
              <a:t>Malaysia: A proposal to the Ministry of Natural Resources, Energy, and Climate Change (NRECC) is being readied for submission in the coming weeks. The new government installed a new minister this month.</a:t>
            </a:r>
          </a:p>
          <a:p>
            <a:endParaRPr lang="en-US" dirty="0"/>
          </a:p>
          <a:p>
            <a:r>
              <a:rPr lang="en-US" dirty="0"/>
              <a:t>Philippines: A draft MOU has been shared and is under discussion.</a:t>
            </a:r>
          </a:p>
          <a:p>
            <a:endParaRPr lang="en-US" dirty="0"/>
          </a:p>
        </p:txBody>
      </p:sp>
      <p:sp>
        <p:nvSpPr>
          <p:cNvPr id="4" name="Slide Number Placeholder 3"/>
          <p:cNvSpPr>
            <a:spLocks noGrp="1"/>
          </p:cNvSpPr>
          <p:nvPr>
            <p:ph type="sldNum" sz="quarter" idx="5"/>
          </p:nvPr>
        </p:nvSpPr>
        <p:spPr/>
        <p:txBody>
          <a:bodyPr/>
          <a:lstStyle/>
          <a:p>
            <a:fld id="{8C2E7308-885D-4C4E-88BA-0F1237462781}" type="slidenum">
              <a:rPr lang="en-US" smtClean="0"/>
              <a:t>2</a:t>
            </a:fld>
            <a:endParaRPr lang="en-US"/>
          </a:p>
        </p:txBody>
      </p:sp>
    </p:spTree>
    <p:extLst>
      <p:ext uri="{BB962C8B-B14F-4D97-AF65-F5344CB8AC3E}">
        <p14:creationId xmlns:p14="http://schemas.microsoft.com/office/powerpoint/2010/main" val="38517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535AC4B-1577-42EB-BBFE-65C7D4178490}"/>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BC47FDDE-94EC-4910-BC65-65A3BB9F0ECD}" type="datetimeFigureOut">
              <a:rPr lang="en-US"/>
              <a:pPr>
                <a:defRPr/>
              </a:pPr>
              <a:t>3/13/2023</a:t>
            </a:fld>
            <a:endParaRPr lang="en-US"/>
          </a:p>
        </p:txBody>
      </p:sp>
      <p:sp>
        <p:nvSpPr>
          <p:cNvPr id="5" name="Footer Placeholder 4">
            <a:extLst>
              <a:ext uri="{FF2B5EF4-FFF2-40B4-BE49-F238E27FC236}">
                <a16:creationId xmlns:a16="http://schemas.microsoft.com/office/drawing/2014/main" id="{D99ACD3B-E243-4ACC-BC6F-6BC4F70D5B20}"/>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DED577C-29CB-4252-A2D7-0D2AAAA7E69E}"/>
              </a:ext>
            </a:extLst>
          </p:cNvPr>
          <p:cNvSpPr>
            <a:spLocks noGrp="1"/>
          </p:cNvSpPr>
          <p:nvPr>
            <p:ph type="sldNum" sz="quarter" idx="12"/>
          </p:nvPr>
        </p:nvSpPr>
        <p:spPr/>
        <p:txBody>
          <a:bodyPr/>
          <a:lstStyle>
            <a:lvl1pPr eaLnBrk="0" hangingPunct="0">
              <a:defRPr/>
            </a:lvl1pPr>
          </a:lstStyle>
          <a:p>
            <a:fld id="{7E262952-D60E-4DF0-AC5D-A21A2282288D}" type="slidenum">
              <a:rPr lang="en-US" altLang="en-US"/>
              <a:pPr/>
              <a:t>‹#›</a:t>
            </a:fld>
            <a:endParaRPr lang="en-US" altLang="en-US"/>
          </a:p>
        </p:txBody>
      </p:sp>
    </p:spTree>
    <p:extLst>
      <p:ext uri="{BB962C8B-B14F-4D97-AF65-F5344CB8AC3E}">
        <p14:creationId xmlns:p14="http://schemas.microsoft.com/office/powerpoint/2010/main" val="98995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41E66-52E0-47AC-8C1F-5F3272E1F931}"/>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27E4766-89D4-4C46-BA83-7D312375868D}" type="datetimeFigureOut">
              <a:rPr lang="en-US"/>
              <a:pPr>
                <a:defRPr/>
              </a:pPr>
              <a:t>3/13/2023</a:t>
            </a:fld>
            <a:endParaRPr lang="en-US"/>
          </a:p>
        </p:txBody>
      </p:sp>
      <p:sp>
        <p:nvSpPr>
          <p:cNvPr id="5" name="Footer Placeholder 4">
            <a:extLst>
              <a:ext uri="{FF2B5EF4-FFF2-40B4-BE49-F238E27FC236}">
                <a16:creationId xmlns:a16="http://schemas.microsoft.com/office/drawing/2014/main" id="{173A0A13-CCB9-448A-A616-293ABD17C4F2}"/>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71DC146-2B5D-48EA-A84C-13F8B52E2C0A}"/>
              </a:ext>
            </a:extLst>
          </p:cNvPr>
          <p:cNvSpPr>
            <a:spLocks noGrp="1"/>
          </p:cNvSpPr>
          <p:nvPr>
            <p:ph type="sldNum" sz="quarter" idx="12"/>
          </p:nvPr>
        </p:nvSpPr>
        <p:spPr/>
        <p:txBody>
          <a:bodyPr/>
          <a:lstStyle>
            <a:lvl1pPr eaLnBrk="0" hangingPunct="0">
              <a:defRPr/>
            </a:lvl1pPr>
          </a:lstStyle>
          <a:p>
            <a:fld id="{6E428159-6C71-46FD-A021-30897A44E2FC}" type="slidenum">
              <a:rPr lang="en-US" altLang="en-US"/>
              <a:pPr/>
              <a:t>‹#›</a:t>
            </a:fld>
            <a:endParaRPr lang="en-US" altLang="en-US"/>
          </a:p>
        </p:txBody>
      </p:sp>
    </p:spTree>
    <p:extLst>
      <p:ext uri="{BB962C8B-B14F-4D97-AF65-F5344CB8AC3E}">
        <p14:creationId xmlns:p14="http://schemas.microsoft.com/office/powerpoint/2010/main" val="39026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3277B-8E67-4190-AFB3-E5DC3CA22D03}"/>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C7C9E300-D3F2-4282-A0ED-73387CA5072A}" type="datetimeFigureOut">
              <a:rPr lang="en-US"/>
              <a:pPr>
                <a:defRPr/>
              </a:pPr>
              <a:t>3/13/2023</a:t>
            </a:fld>
            <a:endParaRPr lang="en-US"/>
          </a:p>
        </p:txBody>
      </p:sp>
      <p:sp>
        <p:nvSpPr>
          <p:cNvPr id="5" name="Footer Placeholder 4">
            <a:extLst>
              <a:ext uri="{FF2B5EF4-FFF2-40B4-BE49-F238E27FC236}">
                <a16:creationId xmlns:a16="http://schemas.microsoft.com/office/drawing/2014/main" id="{12F8B512-097E-42F8-B153-865418BCCF03}"/>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443F131-AB33-4C0A-971D-0AC8588BC275}"/>
              </a:ext>
            </a:extLst>
          </p:cNvPr>
          <p:cNvSpPr>
            <a:spLocks noGrp="1"/>
          </p:cNvSpPr>
          <p:nvPr>
            <p:ph type="sldNum" sz="quarter" idx="12"/>
          </p:nvPr>
        </p:nvSpPr>
        <p:spPr/>
        <p:txBody>
          <a:bodyPr/>
          <a:lstStyle>
            <a:lvl1pPr eaLnBrk="0" hangingPunct="0">
              <a:defRPr/>
            </a:lvl1pPr>
          </a:lstStyle>
          <a:p>
            <a:fld id="{CABE06D3-1962-4074-BC7C-1B7AFF86424A}" type="slidenum">
              <a:rPr lang="en-US" altLang="en-US"/>
              <a:pPr/>
              <a:t>‹#›</a:t>
            </a:fld>
            <a:endParaRPr lang="en-US" altLang="en-US"/>
          </a:p>
        </p:txBody>
      </p:sp>
    </p:spTree>
    <p:extLst>
      <p:ext uri="{BB962C8B-B14F-4D97-AF65-F5344CB8AC3E}">
        <p14:creationId xmlns:p14="http://schemas.microsoft.com/office/powerpoint/2010/main" val="187840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055B-C8E6-4E01-A8EE-900037EB10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79FE59-6241-465C-9AB9-925D221AE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585FDD-5969-4D4C-AE19-E5C05F42DE9A}"/>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5" name="Footer Placeholder 4">
            <a:extLst>
              <a:ext uri="{FF2B5EF4-FFF2-40B4-BE49-F238E27FC236}">
                <a16:creationId xmlns:a16="http://schemas.microsoft.com/office/drawing/2014/main" id="{81E054DF-FB72-4592-9CAC-EEB2EBBB4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1DB60-3626-417A-B597-1B1E28927225}"/>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43973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DCD7-0E1A-4C45-AAE1-65D04E158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CFFEB-EDBE-4AA0-B029-7E503EE63C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168FB-C309-479C-BF51-F7F3A082C1BD}"/>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5" name="Footer Placeholder 4">
            <a:extLst>
              <a:ext uri="{FF2B5EF4-FFF2-40B4-BE49-F238E27FC236}">
                <a16:creationId xmlns:a16="http://schemas.microsoft.com/office/drawing/2014/main" id="{B9B8D4AA-D785-40D9-8924-CECECA31F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F9BBA-B592-4CD6-A866-482CE0304AF8}"/>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3347736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0AE4-DCDD-4F81-86B6-867C01F0B4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DADA38-F0AD-4D44-80EA-5511BDF106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E7C689-3A19-43E7-971C-835E9359C5BA}"/>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5" name="Footer Placeholder 4">
            <a:extLst>
              <a:ext uri="{FF2B5EF4-FFF2-40B4-BE49-F238E27FC236}">
                <a16:creationId xmlns:a16="http://schemas.microsoft.com/office/drawing/2014/main" id="{4BBF158A-DDCB-4F4E-88EE-08ED87090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E1AE4-1668-4857-9BBC-322BD5873AFB}"/>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3866598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3BBF-94F3-4448-9CD2-BAE38F61C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BB31C-B7D1-4C64-93EF-FD02569BF8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84D9D5-A4D4-4626-BB33-9DAA33BCF9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0FFBB1-2CF4-4E7B-AE33-A1CE14595535}"/>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6" name="Footer Placeholder 5">
            <a:extLst>
              <a:ext uri="{FF2B5EF4-FFF2-40B4-BE49-F238E27FC236}">
                <a16:creationId xmlns:a16="http://schemas.microsoft.com/office/drawing/2014/main" id="{2892B90C-99D2-4E7A-ABAF-8BEFFD745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CB28B-D637-4345-A8FE-C275FBB49CEC}"/>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279368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79E5-0C75-4700-9624-1BC0FBBF49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956A4-C7F5-4D69-B069-4A84FFDA1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52DA1C-6D46-47F4-A7AA-4F15A3B30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524A2A-6DB7-41C9-94E2-99D917631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47BA7-1F27-4A5B-B4E6-E2B3FFE307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EBE916-7798-4DE7-9EB2-BB5F5B50E455}"/>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8" name="Footer Placeholder 7">
            <a:extLst>
              <a:ext uri="{FF2B5EF4-FFF2-40B4-BE49-F238E27FC236}">
                <a16:creationId xmlns:a16="http://schemas.microsoft.com/office/drawing/2014/main" id="{785E370B-451A-4DD3-B68E-57AA8B70F3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E89EC2-A0AF-4610-BB18-964D37602F2D}"/>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355250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578F-AF18-4ACE-9BA4-BF2F435BA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BDBDAC-EC5F-4D6D-9BCC-D86431D1F550}"/>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4" name="Footer Placeholder 3">
            <a:extLst>
              <a:ext uri="{FF2B5EF4-FFF2-40B4-BE49-F238E27FC236}">
                <a16:creationId xmlns:a16="http://schemas.microsoft.com/office/drawing/2014/main" id="{B5F26492-53FD-44ED-9F16-0CC7571ECD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DB99A-8BC2-4944-BF08-02B679026C21}"/>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1138364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ACBF0-A8BA-472F-AE39-E3DF259B2CC1}"/>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3" name="Footer Placeholder 2">
            <a:extLst>
              <a:ext uri="{FF2B5EF4-FFF2-40B4-BE49-F238E27FC236}">
                <a16:creationId xmlns:a16="http://schemas.microsoft.com/office/drawing/2014/main" id="{6C8F91A6-C418-452A-95BC-15D8400FE0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6DB170-6B16-4C24-9706-A169761F9926}"/>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1078388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8647-E96D-4919-B2B3-ABF42F135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02C372-0AF6-45C2-A4A4-605CE387A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815A5-EA6E-414D-A48A-A4B5773A3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1D375-1F0B-4052-AA44-CEDF13B8FBF1}"/>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6" name="Footer Placeholder 5">
            <a:extLst>
              <a:ext uri="{FF2B5EF4-FFF2-40B4-BE49-F238E27FC236}">
                <a16:creationId xmlns:a16="http://schemas.microsoft.com/office/drawing/2014/main" id="{8F28C423-2352-40B0-950E-7DB246EF8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41C7E-8EC4-4657-B47D-B52E4869BB44}"/>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43616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012ED-ED15-47C9-90B0-C7575A229E07}"/>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4F22403-4B08-4432-A1B7-39DDC6E67312}" type="datetimeFigureOut">
              <a:rPr lang="en-US"/>
              <a:pPr>
                <a:defRPr/>
              </a:pPr>
              <a:t>3/13/2023</a:t>
            </a:fld>
            <a:endParaRPr lang="en-US"/>
          </a:p>
        </p:txBody>
      </p:sp>
      <p:sp>
        <p:nvSpPr>
          <p:cNvPr id="5" name="Footer Placeholder 4">
            <a:extLst>
              <a:ext uri="{FF2B5EF4-FFF2-40B4-BE49-F238E27FC236}">
                <a16:creationId xmlns:a16="http://schemas.microsoft.com/office/drawing/2014/main" id="{64BF3A23-98ED-49EF-B365-B52FF218D7E0}"/>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1E6F0BF-A5E0-478C-86A3-57BE08E9F0A1}"/>
              </a:ext>
            </a:extLst>
          </p:cNvPr>
          <p:cNvSpPr>
            <a:spLocks noGrp="1"/>
          </p:cNvSpPr>
          <p:nvPr>
            <p:ph type="sldNum" sz="quarter" idx="12"/>
          </p:nvPr>
        </p:nvSpPr>
        <p:spPr/>
        <p:txBody>
          <a:bodyPr/>
          <a:lstStyle>
            <a:lvl1pPr eaLnBrk="0" hangingPunct="0">
              <a:defRPr/>
            </a:lvl1pPr>
          </a:lstStyle>
          <a:p>
            <a:fld id="{61C6F896-84D2-49C7-8E36-3BCC4279A71D}" type="slidenum">
              <a:rPr lang="en-US" altLang="en-US"/>
              <a:pPr/>
              <a:t>‹#›</a:t>
            </a:fld>
            <a:endParaRPr lang="en-US" altLang="en-US"/>
          </a:p>
        </p:txBody>
      </p:sp>
    </p:spTree>
    <p:extLst>
      <p:ext uri="{BB962C8B-B14F-4D97-AF65-F5344CB8AC3E}">
        <p14:creationId xmlns:p14="http://schemas.microsoft.com/office/powerpoint/2010/main" val="1939810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136C-6D45-441C-9BAE-4EC4A05FA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C2A184-5959-41FD-B925-AFC8052CB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4DF70C-5AC0-4057-B7B4-98A54FA0F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CA1CC8-CE6C-4C9B-99A2-BD0F90CF4073}"/>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6" name="Footer Placeholder 5">
            <a:extLst>
              <a:ext uri="{FF2B5EF4-FFF2-40B4-BE49-F238E27FC236}">
                <a16:creationId xmlns:a16="http://schemas.microsoft.com/office/drawing/2014/main" id="{7BB26882-9B95-40C5-A6EA-9D6F01FE0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21393-E88D-4266-BBF0-46ED972183CB}"/>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2813211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5167-2EE9-4CA0-8E8B-34CA4FF861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1A6BD1-84BA-4DF0-9613-4C2077AA65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16C59-E203-4FE0-9731-7711B4B6F15E}"/>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5" name="Footer Placeholder 4">
            <a:extLst>
              <a:ext uri="{FF2B5EF4-FFF2-40B4-BE49-F238E27FC236}">
                <a16:creationId xmlns:a16="http://schemas.microsoft.com/office/drawing/2014/main" id="{9940230B-1145-4617-9596-2FC850CF1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3B151-D4C3-413B-B3F0-E7820144804C}"/>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1354576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66B8F3-9329-4DB0-A5E5-25296C2396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8443BE-00FC-4E62-8C02-A657B7A435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E7728-72CB-49F2-A7DB-C2B2AF767DED}"/>
              </a:ext>
            </a:extLst>
          </p:cNvPr>
          <p:cNvSpPr>
            <a:spLocks noGrp="1"/>
          </p:cNvSpPr>
          <p:nvPr>
            <p:ph type="dt" sz="half" idx="10"/>
          </p:nvPr>
        </p:nvSpPr>
        <p:spPr/>
        <p:txBody>
          <a:bodyPr/>
          <a:lstStyle/>
          <a:p>
            <a:fld id="{C0EE8C59-9636-4790-894F-248B00C120F0}" type="datetimeFigureOut">
              <a:rPr lang="en-US" smtClean="0"/>
              <a:t>3/13/2023</a:t>
            </a:fld>
            <a:endParaRPr lang="en-US"/>
          </a:p>
        </p:txBody>
      </p:sp>
      <p:sp>
        <p:nvSpPr>
          <p:cNvPr id="5" name="Footer Placeholder 4">
            <a:extLst>
              <a:ext uri="{FF2B5EF4-FFF2-40B4-BE49-F238E27FC236}">
                <a16:creationId xmlns:a16="http://schemas.microsoft.com/office/drawing/2014/main" id="{ED349307-6F8A-4C51-9E0A-F5F539291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A64F2-5328-4EBE-A8AC-E70AEB4F69AE}"/>
              </a:ext>
            </a:extLst>
          </p:cNvPr>
          <p:cNvSpPr>
            <a:spLocks noGrp="1"/>
          </p:cNvSpPr>
          <p:nvPr>
            <p:ph type="sldNum" sz="quarter" idx="12"/>
          </p:nvPr>
        </p:nvSpPr>
        <p:spPr/>
        <p:txBody>
          <a:bodyPr/>
          <a:lstStyle/>
          <a:p>
            <a:fld id="{72706767-0613-4332-B2A6-ADF9A53D0C88}" type="slidenum">
              <a:rPr lang="en-US" smtClean="0"/>
              <a:t>‹#›</a:t>
            </a:fld>
            <a:endParaRPr lang="en-US"/>
          </a:p>
        </p:txBody>
      </p:sp>
    </p:spTree>
    <p:extLst>
      <p:ext uri="{BB962C8B-B14F-4D97-AF65-F5344CB8AC3E}">
        <p14:creationId xmlns:p14="http://schemas.microsoft.com/office/powerpoint/2010/main" val="409893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EA14FB-3DF8-49D0-AEE0-5581A69C6D3B}"/>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DC455359-055A-4F6B-8EE2-61BE30EE2B4E}" type="datetimeFigureOut">
              <a:rPr lang="en-US"/>
              <a:pPr>
                <a:defRPr/>
              </a:pPr>
              <a:t>3/13/2023</a:t>
            </a:fld>
            <a:endParaRPr lang="en-US"/>
          </a:p>
        </p:txBody>
      </p:sp>
      <p:sp>
        <p:nvSpPr>
          <p:cNvPr id="5" name="Footer Placeholder 4">
            <a:extLst>
              <a:ext uri="{FF2B5EF4-FFF2-40B4-BE49-F238E27FC236}">
                <a16:creationId xmlns:a16="http://schemas.microsoft.com/office/drawing/2014/main" id="{C81D112C-BC0B-49C1-8E0E-0366E9EE986F}"/>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08736DC-5CAE-4BD7-9DF2-810DD1310EA2}"/>
              </a:ext>
            </a:extLst>
          </p:cNvPr>
          <p:cNvSpPr>
            <a:spLocks noGrp="1"/>
          </p:cNvSpPr>
          <p:nvPr>
            <p:ph type="sldNum" sz="quarter" idx="12"/>
          </p:nvPr>
        </p:nvSpPr>
        <p:spPr/>
        <p:txBody>
          <a:bodyPr/>
          <a:lstStyle>
            <a:lvl1pPr eaLnBrk="0" hangingPunct="0">
              <a:defRPr/>
            </a:lvl1pPr>
          </a:lstStyle>
          <a:p>
            <a:fld id="{EC541D2C-A231-4154-827A-DE5248817975}" type="slidenum">
              <a:rPr lang="en-US" altLang="en-US"/>
              <a:pPr/>
              <a:t>‹#›</a:t>
            </a:fld>
            <a:endParaRPr lang="en-US" altLang="en-US"/>
          </a:p>
        </p:txBody>
      </p:sp>
    </p:spTree>
    <p:extLst>
      <p:ext uri="{BB962C8B-B14F-4D97-AF65-F5344CB8AC3E}">
        <p14:creationId xmlns:p14="http://schemas.microsoft.com/office/powerpoint/2010/main" val="171020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41D85-4049-47BE-8F7E-D531B555F8A0}"/>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80808194-A963-48A7-9C29-9FDAA0A87E5D}" type="datetimeFigureOut">
              <a:rPr lang="en-US"/>
              <a:pPr>
                <a:defRPr/>
              </a:pPr>
              <a:t>3/13/2023</a:t>
            </a:fld>
            <a:endParaRPr lang="en-US"/>
          </a:p>
        </p:txBody>
      </p:sp>
      <p:sp>
        <p:nvSpPr>
          <p:cNvPr id="6" name="Footer Placeholder 5">
            <a:extLst>
              <a:ext uri="{FF2B5EF4-FFF2-40B4-BE49-F238E27FC236}">
                <a16:creationId xmlns:a16="http://schemas.microsoft.com/office/drawing/2014/main" id="{13B31A9C-163E-47E6-8AFB-3B4C111BD296}"/>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FD2A7062-01A0-42E4-9D99-33EA86A48E41}"/>
              </a:ext>
            </a:extLst>
          </p:cNvPr>
          <p:cNvSpPr>
            <a:spLocks noGrp="1"/>
          </p:cNvSpPr>
          <p:nvPr>
            <p:ph type="sldNum" sz="quarter" idx="12"/>
          </p:nvPr>
        </p:nvSpPr>
        <p:spPr/>
        <p:txBody>
          <a:bodyPr/>
          <a:lstStyle>
            <a:lvl1pPr eaLnBrk="0" hangingPunct="0">
              <a:defRPr/>
            </a:lvl1pPr>
          </a:lstStyle>
          <a:p>
            <a:fld id="{38F1DEDE-E855-4912-98D7-C6F04B053BAB}" type="slidenum">
              <a:rPr lang="en-US" altLang="en-US"/>
              <a:pPr/>
              <a:t>‹#›</a:t>
            </a:fld>
            <a:endParaRPr lang="en-US" altLang="en-US"/>
          </a:p>
        </p:txBody>
      </p:sp>
    </p:spTree>
    <p:extLst>
      <p:ext uri="{BB962C8B-B14F-4D97-AF65-F5344CB8AC3E}">
        <p14:creationId xmlns:p14="http://schemas.microsoft.com/office/powerpoint/2010/main" val="324424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D02E96-FDE6-42B3-A86C-AF0B40031582}"/>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F6E4740-0BF3-4E71-A231-953DAEBF747C}" type="datetimeFigureOut">
              <a:rPr lang="en-US"/>
              <a:pPr>
                <a:defRPr/>
              </a:pPr>
              <a:t>3/13/2023</a:t>
            </a:fld>
            <a:endParaRPr lang="en-US"/>
          </a:p>
        </p:txBody>
      </p:sp>
      <p:sp>
        <p:nvSpPr>
          <p:cNvPr id="8" name="Footer Placeholder 7">
            <a:extLst>
              <a:ext uri="{FF2B5EF4-FFF2-40B4-BE49-F238E27FC236}">
                <a16:creationId xmlns:a16="http://schemas.microsoft.com/office/drawing/2014/main" id="{6C9CEED9-1766-4C21-8F49-90F72875466C}"/>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D0C02D51-0478-41BB-A966-CA4D407CC806}"/>
              </a:ext>
            </a:extLst>
          </p:cNvPr>
          <p:cNvSpPr>
            <a:spLocks noGrp="1"/>
          </p:cNvSpPr>
          <p:nvPr>
            <p:ph type="sldNum" sz="quarter" idx="12"/>
          </p:nvPr>
        </p:nvSpPr>
        <p:spPr/>
        <p:txBody>
          <a:bodyPr/>
          <a:lstStyle>
            <a:lvl1pPr eaLnBrk="0" hangingPunct="0">
              <a:defRPr/>
            </a:lvl1pPr>
          </a:lstStyle>
          <a:p>
            <a:fld id="{1ED0E063-3CDD-4A6D-B2FF-093A0FC2C454}" type="slidenum">
              <a:rPr lang="en-US" altLang="en-US"/>
              <a:pPr/>
              <a:t>‹#›</a:t>
            </a:fld>
            <a:endParaRPr lang="en-US" altLang="en-US"/>
          </a:p>
        </p:txBody>
      </p:sp>
    </p:spTree>
    <p:extLst>
      <p:ext uri="{BB962C8B-B14F-4D97-AF65-F5344CB8AC3E}">
        <p14:creationId xmlns:p14="http://schemas.microsoft.com/office/powerpoint/2010/main" val="297078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CF44E0-831B-4966-A490-EA6A0B348EC0}"/>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6627070-B449-4E5D-8A27-57166C7793DA}" type="datetimeFigureOut">
              <a:rPr lang="en-US"/>
              <a:pPr>
                <a:defRPr/>
              </a:pPr>
              <a:t>3/13/2023</a:t>
            </a:fld>
            <a:endParaRPr lang="en-US"/>
          </a:p>
        </p:txBody>
      </p:sp>
      <p:sp>
        <p:nvSpPr>
          <p:cNvPr id="4" name="Footer Placeholder 3">
            <a:extLst>
              <a:ext uri="{FF2B5EF4-FFF2-40B4-BE49-F238E27FC236}">
                <a16:creationId xmlns:a16="http://schemas.microsoft.com/office/drawing/2014/main" id="{E5469A9B-6B6A-457E-8742-5EF182661142}"/>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431B13BE-AC44-4582-80FF-90E87204D6CB}"/>
              </a:ext>
            </a:extLst>
          </p:cNvPr>
          <p:cNvSpPr>
            <a:spLocks noGrp="1"/>
          </p:cNvSpPr>
          <p:nvPr>
            <p:ph type="sldNum" sz="quarter" idx="12"/>
          </p:nvPr>
        </p:nvSpPr>
        <p:spPr/>
        <p:txBody>
          <a:bodyPr/>
          <a:lstStyle>
            <a:lvl1pPr eaLnBrk="0" hangingPunct="0">
              <a:defRPr/>
            </a:lvl1pPr>
          </a:lstStyle>
          <a:p>
            <a:fld id="{0B7BFF15-5CB4-4F04-A64F-5A90930E8300}" type="slidenum">
              <a:rPr lang="en-US" altLang="en-US"/>
              <a:pPr/>
              <a:t>‹#›</a:t>
            </a:fld>
            <a:endParaRPr lang="en-US" altLang="en-US"/>
          </a:p>
        </p:txBody>
      </p:sp>
    </p:spTree>
    <p:extLst>
      <p:ext uri="{BB962C8B-B14F-4D97-AF65-F5344CB8AC3E}">
        <p14:creationId xmlns:p14="http://schemas.microsoft.com/office/powerpoint/2010/main" val="317779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00C97-39B6-4147-9CD1-D5A1E1E55F9F}"/>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568FF56A-924C-467B-B423-79C32C3C14E3}" type="datetimeFigureOut">
              <a:rPr lang="en-US"/>
              <a:pPr>
                <a:defRPr/>
              </a:pPr>
              <a:t>3/13/2023</a:t>
            </a:fld>
            <a:endParaRPr lang="en-US"/>
          </a:p>
        </p:txBody>
      </p:sp>
      <p:sp>
        <p:nvSpPr>
          <p:cNvPr id="3" name="Footer Placeholder 2">
            <a:extLst>
              <a:ext uri="{FF2B5EF4-FFF2-40B4-BE49-F238E27FC236}">
                <a16:creationId xmlns:a16="http://schemas.microsoft.com/office/drawing/2014/main" id="{10416B38-95BE-453C-B6AA-2A71BFC01FD2}"/>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18F924CA-941E-4343-B785-1BB121C78108}"/>
              </a:ext>
            </a:extLst>
          </p:cNvPr>
          <p:cNvSpPr>
            <a:spLocks noGrp="1"/>
          </p:cNvSpPr>
          <p:nvPr>
            <p:ph type="sldNum" sz="quarter" idx="12"/>
          </p:nvPr>
        </p:nvSpPr>
        <p:spPr/>
        <p:txBody>
          <a:bodyPr/>
          <a:lstStyle>
            <a:lvl1pPr eaLnBrk="0" hangingPunct="0">
              <a:defRPr/>
            </a:lvl1pPr>
          </a:lstStyle>
          <a:p>
            <a:fld id="{A9831A42-350E-4612-866E-2576F486543C}" type="slidenum">
              <a:rPr lang="en-US" altLang="en-US"/>
              <a:pPr/>
              <a:t>‹#›</a:t>
            </a:fld>
            <a:endParaRPr lang="en-US" altLang="en-US"/>
          </a:p>
        </p:txBody>
      </p:sp>
    </p:spTree>
    <p:extLst>
      <p:ext uri="{BB962C8B-B14F-4D97-AF65-F5344CB8AC3E}">
        <p14:creationId xmlns:p14="http://schemas.microsoft.com/office/powerpoint/2010/main" val="27188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4B9D67F-9A3D-4ED9-AAF7-828972CB8AB8}"/>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B3DBAEF2-B0BA-4543-A24A-422D49B9C9A6}" type="datetimeFigureOut">
              <a:rPr lang="en-US"/>
              <a:pPr>
                <a:defRPr/>
              </a:pPr>
              <a:t>3/13/2023</a:t>
            </a:fld>
            <a:endParaRPr lang="en-US"/>
          </a:p>
        </p:txBody>
      </p:sp>
      <p:sp>
        <p:nvSpPr>
          <p:cNvPr id="6" name="Footer Placeholder 5">
            <a:extLst>
              <a:ext uri="{FF2B5EF4-FFF2-40B4-BE49-F238E27FC236}">
                <a16:creationId xmlns:a16="http://schemas.microsoft.com/office/drawing/2014/main" id="{DEBEECE9-9629-44FE-8449-87C976AD70D5}"/>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9D8FE6D-DCEF-49CE-99CA-112EA32191B6}"/>
              </a:ext>
            </a:extLst>
          </p:cNvPr>
          <p:cNvSpPr>
            <a:spLocks noGrp="1"/>
          </p:cNvSpPr>
          <p:nvPr>
            <p:ph type="sldNum" sz="quarter" idx="12"/>
          </p:nvPr>
        </p:nvSpPr>
        <p:spPr/>
        <p:txBody>
          <a:bodyPr/>
          <a:lstStyle>
            <a:lvl1pPr eaLnBrk="0" hangingPunct="0">
              <a:defRPr/>
            </a:lvl1pPr>
          </a:lstStyle>
          <a:p>
            <a:fld id="{84A8B44A-B0CA-40AD-8B39-F6BAA5757E58}" type="slidenum">
              <a:rPr lang="en-US" altLang="en-US"/>
              <a:pPr/>
              <a:t>‹#›</a:t>
            </a:fld>
            <a:endParaRPr lang="en-US" altLang="en-US"/>
          </a:p>
        </p:txBody>
      </p:sp>
    </p:spTree>
    <p:extLst>
      <p:ext uri="{BB962C8B-B14F-4D97-AF65-F5344CB8AC3E}">
        <p14:creationId xmlns:p14="http://schemas.microsoft.com/office/powerpoint/2010/main" val="184187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81F3A06-F4EE-4B08-8BF6-0486EC784EE7}"/>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1D02B95D-DCB7-4054-9425-F145F04AB3D8}" type="datetimeFigureOut">
              <a:rPr lang="en-US"/>
              <a:pPr>
                <a:defRPr/>
              </a:pPr>
              <a:t>3/13/2023</a:t>
            </a:fld>
            <a:endParaRPr lang="en-US"/>
          </a:p>
        </p:txBody>
      </p:sp>
      <p:sp>
        <p:nvSpPr>
          <p:cNvPr id="6" name="Footer Placeholder 5">
            <a:extLst>
              <a:ext uri="{FF2B5EF4-FFF2-40B4-BE49-F238E27FC236}">
                <a16:creationId xmlns:a16="http://schemas.microsoft.com/office/drawing/2014/main" id="{ECBED0EF-FECC-42AE-85B0-72D11ED68624}"/>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48E11F04-A8A5-4B72-9A85-92382A29AF39}"/>
              </a:ext>
            </a:extLst>
          </p:cNvPr>
          <p:cNvSpPr>
            <a:spLocks noGrp="1"/>
          </p:cNvSpPr>
          <p:nvPr>
            <p:ph type="sldNum" sz="quarter" idx="12"/>
          </p:nvPr>
        </p:nvSpPr>
        <p:spPr/>
        <p:txBody>
          <a:bodyPr/>
          <a:lstStyle>
            <a:lvl1pPr eaLnBrk="0" hangingPunct="0">
              <a:defRPr/>
            </a:lvl1pPr>
          </a:lstStyle>
          <a:p>
            <a:fld id="{1A1DF251-9A2A-49C7-91DE-FD159BC8A087}" type="slidenum">
              <a:rPr lang="en-US" altLang="en-US"/>
              <a:pPr/>
              <a:t>‹#›</a:t>
            </a:fld>
            <a:endParaRPr lang="en-US" altLang="en-US"/>
          </a:p>
        </p:txBody>
      </p:sp>
    </p:spTree>
    <p:extLst>
      <p:ext uri="{BB962C8B-B14F-4D97-AF65-F5344CB8AC3E}">
        <p14:creationId xmlns:p14="http://schemas.microsoft.com/office/powerpoint/2010/main" val="105321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2F1DBF4-BEEF-4E30-9C23-A49B689748F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3FBA11E-28CC-44AC-A0B2-1FE6CCAAFE9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EDF4C89-FFBC-414A-B0B7-F39A832F9E37}"/>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40050787-13E2-42D5-98F9-4564BDE2A5E7}" type="datetimeFigureOut">
              <a:rPr lang="en-US"/>
              <a:pPr>
                <a:defRPr/>
              </a:pPr>
              <a:t>3/13/2023</a:t>
            </a:fld>
            <a:endParaRPr lang="en-US"/>
          </a:p>
        </p:txBody>
      </p:sp>
      <p:sp>
        <p:nvSpPr>
          <p:cNvPr id="5" name="Footer Placeholder 4">
            <a:extLst>
              <a:ext uri="{FF2B5EF4-FFF2-40B4-BE49-F238E27FC236}">
                <a16:creationId xmlns:a16="http://schemas.microsoft.com/office/drawing/2014/main" id="{443C8CCF-5113-4BF2-A032-F8F3AE339F87}"/>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B584F8FA-24BD-4D56-AE7E-3063FC7AA28C}"/>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18BC4C5-421C-44C9-9373-B28D8ED7D0FD}" type="slidenum">
              <a:rPr lang="en-US" altLang="en-US"/>
              <a:pPr/>
              <a:t>‹#›</a:t>
            </a:fld>
            <a:endParaRPr lang="en-US" altLang="en-US"/>
          </a:p>
        </p:txBody>
      </p:sp>
    </p:spTree>
    <p:extLst>
      <p:ext uri="{BB962C8B-B14F-4D97-AF65-F5344CB8AC3E}">
        <p14:creationId xmlns:p14="http://schemas.microsoft.com/office/powerpoint/2010/main" val="24229624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987D9-05E6-4E76-8667-53C813169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AA6A4B-F1BB-494B-88B8-AD8A50AC2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3247E-B9B1-4364-8EB7-91C88877B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E8C59-9636-4790-894F-248B00C120F0}" type="datetimeFigureOut">
              <a:rPr lang="en-US" smtClean="0"/>
              <a:t>3/13/2023</a:t>
            </a:fld>
            <a:endParaRPr lang="en-US"/>
          </a:p>
        </p:txBody>
      </p:sp>
      <p:sp>
        <p:nvSpPr>
          <p:cNvPr id="5" name="Footer Placeholder 4">
            <a:extLst>
              <a:ext uri="{FF2B5EF4-FFF2-40B4-BE49-F238E27FC236}">
                <a16:creationId xmlns:a16="http://schemas.microsoft.com/office/drawing/2014/main" id="{EC5DB678-CC74-45EF-9990-6C755FE92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FB5690-BC4E-4CA4-9741-558E6F778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06767-0613-4332-B2A6-ADF9A53D0C88}" type="slidenum">
              <a:rPr lang="en-US" smtClean="0"/>
              <a:t>‹#›</a:t>
            </a:fld>
            <a:endParaRPr lang="en-US"/>
          </a:p>
        </p:txBody>
      </p:sp>
    </p:spTree>
    <p:extLst>
      <p:ext uri="{BB962C8B-B14F-4D97-AF65-F5344CB8AC3E}">
        <p14:creationId xmlns:p14="http://schemas.microsoft.com/office/powerpoint/2010/main" val="23504061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sijaq.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860268-7C83-4387-A931-083FB3982D23}"/>
              </a:ext>
            </a:extLst>
          </p:cNvPr>
          <p:cNvPicPr>
            <a:picLocks noChangeAspect="1"/>
          </p:cNvPicPr>
          <p:nvPr/>
        </p:nvPicPr>
        <p:blipFill rotWithShape="1">
          <a:blip r:embed="rId2"/>
          <a:srcRect l="27712"/>
          <a:stretch/>
        </p:blipFill>
        <p:spPr>
          <a:xfrm>
            <a:off x="3350238" y="0"/>
            <a:ext cx="8739177" cy="774259"/>
          </a:xfrm>
          <a:prstGeom prst="rect">
            <a:avLst/>
          </a:prstGeom>
        </p:spPr>
      </p:pic>
      <p:sp>
        <p:nvSpPr>
          <p:cNvPr id="3" name="Rectangle 2">
            <a:extLst>
              <a:ext uri="{FF2B5EF4-FFF2-40B4-BE49-F238E27FC236}">
                <a16:creationId xmlns:a16="http://schemas.microsoft.com/office/drawing/2014/main" id="{CF509B84-66E6-4597-A98E-AD73F1982F46}"/>
              </a:ext>
            </a:extLst>
          </p:cNvPr>
          <p:cNvSpPr/>
          <p:nvPr/>
        </p:nvSpPr>
        <p:spPr>
          <a:xfrm>
            <a:off x="731264" y="1086747"/>
            <a:ext cx="10287640" cy="3539430"/>
          </a:xfrm>
          <a:prstGeom prst="rect">
            <a:avLst/>
          </a:prstGeom>
        </p:spPr>
        <p:txBody>
          <a:bodyPr wrap="square">
            <a:spAutoFit/>
          </a:bodyPr>
          <a:lstStyle/>
          <a:p>
            <a:r>
              <a:rPr lang="en-US" sz="3200" b="1" u="sng" dirty="0"/>
              <a:t>Agenda </a:t>
            </a:r>
          </a:p>
          <a:p>
            <a:pPr marL="457200" indent="-457200">
              <a:buFont typeface="Arial" panose="020B0604020202020204" pitchFamily="34" charset="0"/>
              <a:buChar char="•"/>
            </a:pPr>
            <a:r>
              <a:rPr lang="en-US" sz="3200" b="1" dirty="0"/>
              <a:t>Brief status report on ASIA-AQ and prospects for candidate deployment sites</a:t>
            </a:r>
          </a:p>
          <a:p>
            <a:pPr marL="457200" indent="-457200">
              <a:buFont typeface="Arial" panose="020B0604020202020204" pitchFamily="34" charset="0"/>
              <a:buChar char="•"/>
            </a:pPr>
            <a:r>
              <a:rPr lang="en-US" sz="3200" b="1" dirty="0"/>
              <a:t>Introduction of Korean contributions through SIJAQ</a:t>
            </a:r>
          </a:p>
          <a:p>
            <a:pPr marL="457200" indent="-457200">
              <a:buFont typeface="Arial" panose="020B0604020202020204" pitchFamily="34" charset="0"/>
              <a:buChar char="•"/>
            </a:pPr>
            <a:r>
              <a:rPr lang="en-US" sz="3200" b="1" dirty="0"/>
              <a:t>Overview of NASA aircraft, payloads, and investigators</a:t>
            </a:r>
          </a:p>
          <a:p>
            <a:pPr marL="457200" indent="-457200">
              <a:buFont typeface="Arial" panose="020B0604020202020204" pitchFamily="34" charset="0"/>
              <a:buChar char="•"/>
            </a:pPr>
            <a:r>
              <a:rPr lang="en-US" sz="3200" b="1" dirty="0"/>
              <a:t>DC-8 Team introduction and tentative schedule</a:t>
            </a:r>
          </a:p>
          <a:p>
            <a:pPr marL="457200" indent="-457200">
              <a:buFont typeface="Arial" panose="020B0604020202020204" pitchFamily="34" charset="0"/>
              <a:buChar char="•"/>
            </a:pPr>
            <a:r>
              <a:rPr lang="en-US" sz="3200" b="1" dirty="0"/>
              <a:t>Discussion and questions</a:t>
            </a:r>
          </a:p>
        </p:txBody>
      </p:sp>
      <p:sp>
        <p:nvSpPr>
          <p:cNvPr id="4" name="TextBox 3">
            <a:extLst>
              <a:ext uri="{FF2B5EF4-FFF2-40B4-BE49-F238E27FC236}">
                <a16:creationId xmlns:a16="http://schemas.microsoft.com/office/drawing/2014/main" id="{E437D2F7-B275-4DC5-9DD9-1F54E2E22176}"/>
              </a:ext>
            </a:extLst>
          </p:cNvPr>
          <p:cNvSpPr txBox="1"/>
          <p:nvPr/>
        </p:nvSpPr>
        <p:spPr>
          <a:xfrm>
            <a:off x="785435" y="120669"/>
            <a:ext cx="7399590" cy="584775"/>
          </a:xfrm>
          <a:prstGeom prst="rect">
            <a:avLst/>
          </a:prstGeom>
          <a:noFill/>
        </p:spPr>
        <p:txBody>
          <a:bodyPr wrap="none" rtlCol="0">
            <a:spAutoFit/>
          </a:bodyPr>
          <a:lstStyle/>
          <a:p>
            <a:r>
              <a:rPr lang="en-US" sz="3200" b="1" dirty="0"/>
              <a:t>Science Team Telecon (13/14 March 2023)</a:t>
            </a:r>
          </a:p>
        </p:txBody>
      </p:sp>
    </p:spTree>
    <p:extLst>
      <p:ext uri="{BB962C8B-B14F-4D97-AF65-F5344CB8AC3E}">
        <p14:creationId xmlns:p14="http://schemas.microsoft.com/office/powerpoint/2010/main" val="298998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7FAF8B-2B79-4ED8-AC97-24A07FE098A6}"/>
              </a:ext>
            </a:extLst>
          </p:cNvPr>
          <p:cNvSpPr/>
          <p:nvPr/>
        </p:nvSpPr>
        <p:spPr>
          <a:xfrm>
            <a:off x="0" y="0"/>
            <a:ext cx="7271845" cy="952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5A67E5-C3E2-437D-A1A0-3C1870BCC5D6}"/>
              </a:ext>
            </a:extLst>
          </p:cNvPr>
          <p:cNvSpPr txBox="1"/>
          <p:nvPr/>
        </p:nvSpPr>
        <p:spPr>
          <a:xfrm>
            <a:off x="94413" y="273674"/>
            <a:ext cx="7189789" cy="400110"/>
          </a:xfrm>
          <a:prstGeom prst="rect">
            <a:avLst/>
          </a:prstGeom>
          <a:noFill/>
          <a:ln>
            <a:noFill/>
          </a:ln>
        </p:spPr>
        <p:txBody>
          <a:bodyPr wrap="none" rtlCol="0">
            <a:spAutoFit/>
          </a:bodyPr>
          <a:lstStyle/>
          <a:p>
            <a:r>
              <a:rPr lang="en-US" sz="2000" b="1" u="sng" dirty="0">
                <a:solidFill>
                  <a:schemeClr val="bg1"/>
                </a:solidFill>
              </a:rPr>
              <a:t>A</a:t>
            </a:r>
            <a:r>
              <a:rPr lang="en-US" sz="2000" b="1" dirty="0">
                <a:solidFill>
                  <a:schemeClr val="bg1"/>
                </a:solidFill>
              </a:rPr>
              <a:t>irborne and </a:t>
            </a:r>
            <a:r>
              <a:rPr lang="en-US" sz="2000" b="1" u="sng" dirty="0">
                <a:solidFill>
                  <a:schemeClr val="bg1"/>
                </a:solidFill>
              </a:rPr>
              <a:t>S</a:t>
            </a:r>
            <a:r>
              <a:rPr lang="en-US" sz="2000" b="1" dirty="0">
                <a:solidFill>
                  <a:schemeClr val="bg1"/>
                </a:solidFill>
              </a:rPr>
              <a:t>atellite </a:t>
            </a:r>
            <a:r>
              <a:rPr lang="en-US" sz="2000" b="1" u="sng" dirty="0">
                <a:solidFill>
                  <a:schemeClr val="bg1"/>
                </a:solidFill>
              </a:rPr>
              <a:t>I</a:t>
            </a:r>
            <a:r>
              <a:rPr lang="en-US" sz="2000" b="1" dirty="0">
                <a:solidFill>
                  <a:schemeClr val="bg1"/>
                </a:solidFill>
              </a:rPr>
              <a:t>nvestigation of </a:t>
            </a:r>
            <a:r>
              <a:rPr lang="en-US" sz="2000" b="1" u="sng" dirty="0">
                <a:solidFill>
                  <a:schemeClr val="bg1"/>
                </a:solidFill>
              </a:rPr>
              <a:t>A</a:t>
            </a:r>
            <a:r>
              <a:rPr lang="en-US" sz="2000" b="1" dirty="0">
                <a:solidFill>
                  <a:schemeClr val="bg1"/>
                </a:solidFill>
              </a:rPr>
              <a:t>sian </a:t>
            </a:r>
            <a:r>
              <a:rPr lang="en-US" sz="2000" b="1" u="sng" dirty="0">
                <a:solidFill>
                  <a:schemeClr val="bg1"/>
                </a:solidFill>
              </a:rPr>
              <a:t>A</a:t>
            </a:r>
            <a:r>
              <a:rPr lang="en-US" sz="2000" b="1" dirty="0">
                <a:solidFill>
                  <a:schemeClr val="bg1"/>
                </a:solidFill>
              </a:rPr>
              <a:t>ir </a:t>
            </a:r>
            <a:r>
              <a:rPr lang="en-US" sz="2000" b="1" u="sng" dirty="0">
                <a:solidFill>
                  <a:schemeClr val="bg1"/>
                </a:solidFill>
              </a:rPr>
              <a:t>Q</a:t>
            </a:r>
            <a:r>
              <a:rPr lang="en-US" sz="2000" b="1" dirty="0">
                <a:solidFill>
                  <a:schemeClr val="bg1"/>
                </a:solidFill>
              </a:rPr>
              <a:t>uality (ASIA-AQ)</a:t>
            </a:r>
          </a:p>
        </p:txBody>
      </p:sp>
      <p:pic>
        <p:nvPicPr>
          <p:cNvPr id="5" name="Picture 4">
            <a:extLst>
              <a:ext uri="{FF2B5EF4-FFF2-40B4-BE49-F238E27FC236}">
                <a16:creationId xmlns:a16="http://schemas.microsoft.com/office/drawing/2014/main" id="{53F70328-FCCC-4397-B8B5-2BA253990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9" y="961167"/>
            <a:ext cx="7284203" cy="5905300"/>
          </a:xfrm>
          <a:prstGeom prst="rect">
            <a:avLst/>
          </a:prstGeom>
        </p:spPr>
      </p:pic>
      <p:sp>
        <p:nvSpPr>
          <p:cNvPr id="7" name="TextBox 6">
            <a:extLst>
              <a:ext uri="{FF2B5EF4-FFF2-40B4-BE49-F238E27FC236}">
                <a16:creationId xmlns:a16="http://schemas.microsoft.com/office/drawing/2014/main" id="{D494C668-8E31-4630-A0DC-33F53514B9F4}"/>
              </a:ext>
            </a:extLst>
          </p:cNvPr>
          <p:cNvSpPr txBox="1"/>
          <p:nvPr/>
        </p:nvSpPr>
        <p:spPr>
          <a:xfrm>
            <a:off x="7412338" y="200522"/>
            <a:ext cx="4716162" cy="3693319"/>
          </a:xfrm>
          <a:prstGeom prst="rect">
            <a:avLst/>
          </a:prstGeom>
          <a:noFill/>
        </p:spPr>
        <p:txBody>
          <a:bodyPr wrap="square" rtlCol="0">
            <a:spAutoFit/>
          </a:bodyPr>
          <a:lstStyle/>
          <a:p>
            <a:r>
              <a:rPr lang="en-US" b="1" dirty="0"/>
              <a:t>Purpose: </a:t>
            </a:r>
            <a:r>
              <a:rPr lang="en-US" dirty="0"/>
              <a:t>Improve understanding of the factors controlling local air quality across Asia through multi-perspective observations and modeling</a:t>
            </a:r>
          </a:p>
          <a:p>
            <a:endParaRPr lang="en-US" dirty="0"/>
          </a:p>
          <a:p>
            <a:r>
              <a:rPr lang="en-US" b="1" dirty="0"/>
              <a:t>Approach:</a:t>
            </a:r>
            <a:r>
              <a:rPr lang="en-US" dirty="0"/>
              <a:t> Conduct airborne sampling across three to five locations in collaboration with local scientists, air quality agencies, and other relevant government partners.</a:t>
            </a:r>
          </a:p>
          <a:p>
            <a:endParaRPr lang="en-US" dirty="0"/>
          </a:p>
          <a:p>
            <a:r>
              <a:rPr lang="en-US" b="1" dirty="0"/>
              <a:t>Philosophy:</a:t>
            </a:r>
            <a:r>
              <a:rPr lang="en-US" dirty="0"/>
              <a:t> Openly share data during all phases, conduct joint analysis with local scientists and air quality agencies, and report findings to local governments </a:t>
            </a:r>
          </a:p>
        </p:txBody>
      </p:sp>
      <p:grpSp>
        <p:nvGrpSpPr>
          <p:cNvPr id="21" name="Group 20">
            <a:extLst>
              <a:ext uri="{FF2B5EF4-FFF2-40B4-BE49-F238E27FC236}">
                <a16:creationId xmlns:a16="http://schemas.microsoft.com/office/drawing/2014/main" id="{F5BF0A6F-7B28-4D94-9189-DE386D8938F1}"/>
              </a:ext>
            </a:extLst>
          </p:cNvPr>
          <p:cNvGrpSpPr/>
          <p:nvPr/>
        </p:nvGrpSpPr>
        <p:grpSpPr>
          <a:xfrm>
            <a:off x="7510272" y="4181228"/>
            <a:ext cx="4389040" cy="2615812"/>
            <a:chOff x="7632192" y="4242188"/>
            <a:chExt cx="4389040" cy="2615812"/>
          </a:xfrm>
        </p:grpSpPr>
        <p:grpSp>
          <p:nvGrpSpPr>
            <p:cNvPr id="15" name="Group 14">
              <a:extLst>
                <a:ext uri="{FF2B5EF4-FFF2-40B4-BE49-F238E27FC236}">
                  <a16:creationId xmlns:a16="http://schemas.microsoft.com/office/drawing/2014/main" id="{391FC756-1F31-41BB-904E-F13954DB2C35}"/>
                </a:ext>
              </a:extLst>
            </p:cNvPr>
            <p:cNvGrpSpPr/>
            <p:nvPr/>
          </p:nvGrpSpPr>
          <p:grpSpPr>
            <a:xfrm>
              <a:off x="7888224" y="4242188"/>
              <a:ext cx="3621024" cy="2615812"/>
              <a:chOff x="7827264" y="4242188"/>
              <a:chExt cx="3621024" cy="2615812"/>
            </a:xfrm>
          </p:grpSpPr>
          <p:pic>
            <p:nvPicPr>
              <p:cNvPr id="3" name="Picture 2">
                <a:extLst>
                  <a:ext uri="{FF2B5EF4-FFF2-40B4-BE49-F238E27FC236}">
                    <a16:creationId xmlns:a16="http://schemas.microsoft.com/office/drawing/2014/main" id="{3DC3202E-AB0E-49ED-AA51-630B34EFC3F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827264" y="4242189"/>
                <a:ext cx="3621024" cy="261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C80AB85-5016-4074-B9DD-4BDECA2A809B}"/>
                  </a:ext>
                </a:extLst>
              </p:cNvPr>
              <p:cNvSpPr/>
              <p:nvPr/>
            </p:nvSpPr>
            <p:spPr>
              <a:xfrm>
                <a:off x="10107955" y="4242188"/>
                <a:ext cx="1340333" cy="723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D3E7BC-3686-4F79-9FD5-4491B9B1EC55}"/>
                  </a:ext>
                </a:extLst>
              </p:cNvPr>
              <p:cNvSpPr/>
              <p:nvPr/>
            </p:nvSpPr>
            <p:spPr>
              <a:xfrm>
                <a:off x="10638307" y="5685208"/>
                <a:ext cx="809981" cy="835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957815-4C5E-4B3A-BFBD-D306E9C4C95F}"/>
                  </a:ext>
                </a:extLst>
              </p:cNvPr>
              <p:cNvSpPr/>
              <p:nvPr/>
            </p:nvSpPr>
            <p:spPr>
              <a:xfrm>
                <a:off x="10026451" y="6166455"/>
                <a:ext cx="1421837" cy="691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A191B4-C7EE-42B8-ABF0-C10CEE3B342C}"/>
                  </a:ext>
                </a:extLst>
              </p:cNvPr>
              <p:cNvSpPr/>
              <p:nvPr/>
            </p:nvSpPr>
            <p:spPr>
              <a:xfrm>
                <a:off x="7827264" y="5550094"/>
                <a:ext cx="1159813" cy="616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EC51F5-0E0A-477C-B817-8A343B27CE76}"/>
                  </a:ext>
                </a:extLst>
              </p:cNvPr>
              <p:cNvSpPr/>
              <p:nvPr/>
            </p:nvSpPr>
            <p:spPr>
              <a:xfrm>
                <a:off x="8888755" y="5968181"/>
                <a:ext cx="250722" cy="31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90FDE6-096C-4D61-959A-3B01DE7893A5}"/>
                  </a:ext>
                </a:extLst>
              </p:cNvPr>
              <p:cNvSpPr/>
              <p:nvPr/>
            </p:nvSpPr>
            <p:spPr>
              <a:xfrm>
                <a:off x="9070847" y="5074920"/>
                <a:ext cx="1481328" cy="777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09EA4355-4B12-4516-9CC9-C7CFBD4C923F}"/>
                </a:ext>
              </a:extLst>
            </p:cNvPr>
            <p:cNvSpPr txBox="1"/>
            <p:nvPr/>
          </p:nvSpPr>
          <p:spPr>
            <a:xfrm>
              <a:off x="7632192" y="4977481"/>
              <a:ext cx="1285288" cy="276999"/>
            </a:xfrm>
            <a:prstGeom prst="rect">
              <a:avLst/>
            </a:prstGeom>
            <a:noFill/>
          </p:spPr>
          <p:txBody>
            <a:bodyPr wrap="none" rtlCol="0">
              <a:spAutoFit/>
            </a:bodyPr>
            <a:lstStyle/>
            <a:p>
              <a:r>
                <a:rPr lang="en-US" sz="1200" b="1" i="1" dirty="0"/>
                <a:t>Research Aircraft</a:t>
              </a:r>
            </a:p>
          </p:txBody>
        </p:sp>
        <p:sp>
          <p:nvSpPr>
            <p:cNvPr id="17" name="TextBox 16">
              <a:extLst>
                <a:ext uri="{FF2B5EF4-FFF2-40B4-BE49-F238E27FC236}">
                  <a16:creationId xmlns:a16="http://schemas.microsoft.com/office/drawing/2014/main" id="{9E0B407C-D248-41A4-8C9D-BCAB468C54DF}"/>
                </a:ext>
              </a:extLst>
            </p:cNvPr>
            <p:cNvSpPr txBox="1"/>
            <p:nvPr/>
          </p:nvSpPr>
          <p:spPr>
            <a:xfrm>
              <a:off x="10637520" y="5641945"/>
              <a:ext cx="1383712" cy="276999"/>
            </a:xfrm>
            <a:prstGeom prst="rect">
              <a:avLst/>
            </a:prstGeom>
            <a:noFill/>
          </p:spPr>
          <p:txBody>
            <a:bodyPr wrap="none" rtlCol="0">
              <a:spAutoFit/>
            </a:bodyPr>
            <a:lstStyle/>
            <a:p>
              <a:r>
                <a:rPr lang="en-US" sz="1200" b="1" i="1" dirty="0"/>
                <a:t>Air Quality Models</a:t>
              </a:r>
            </a:p>
          </p:txBody>
        </p:sp>
        <p:sp>
          <p:nvSpPr>
            <p:cNvPr id="18" name="TextBox 17">
              <a:extLst>
                <a:ext uri="{FF2B5EF4-FFF2-40B4-BE49-F238E27FC236}">
                  <a16:creationId xmlns:a16="http://schemas.microsoft.com/office/drawing/2014/main" id="{C34C32BC-CDBD-483E-B0F4-0DA817564310}"/>
                </a:ext>
              </a:extLst>
            </p:cNvPr>
            <p:cNvSpPr txBox="1"/>
            <p:nvPr/>
          </p:nvSpPr>
          <p:spPr>
            <a:xfrm>
              <a:off x="9997440" y="4380073"/>
              <a:ext cx="1588384" cy="276999"/>
            </a:xfrm>
            <a:prstGeom prst="rect">
              <a:avLst/>
            </a:prstGeom>
            <a:noFill/>
          </p:spPr>
          <p:txBody>
            <a:bodyPr wrap="none" rtlCol="0">
              <a:spAutoFit/>
            </a:bodyPr>
            <a:lstStyle/>
            <a:p>
              <a:r>
                <a:rPr lang="en-US" sz="1200" b="1" i="1" dirty="0"/>
                <a:t>Satellite Observations</a:t>
              </a:r>
            </a:p>
          </p:txBody>
        </p:sp>
        <p:sp>
          <p:nvSpPr>
            <p:cNvPr id="19" name="TextBox 18">
              <a:extLst>
                <a:ext uri="{FF2B5EF4-FFF2-40B4-BE49-F238E27FC236}">
                  <a16:creationId xmlns:a16="http://schemas.microsoft.com/office/drawing/2014/main" id="{4DB8E127-2A73-44D0-8EB2-6E38853E111C}"/>
                </a:ext>
              </a:extLst>
            </p:cNvPr>
            <p:cNvSpPr txBox="1"/>
            <p:nvPr/>
          </p:nvSpPr>
          <p:spPr>
            <a:xfrm>
              <a:off x="10064496" y="6373465"/>
              <a:ext cx="1956736" cy="461665"/>
            </a:xfrm>
            <a:prstGeom prst="rect">
              <a:avLst/>
            </a:prstGeom>
            <a:noFill/>
          </p:spPr>
          <p:txBody>
            <a:bodyPr wrap="square" rtlCol="0">
              <a:spAutoFit/>
            </a:bodyPr>
            <a:lstStyle/>
            <a:p>
              <a:r>
                <a:rPr lang="en-US" sz="1200" b="1" i="1" dirty="0"/>
                <a:t>Air Quality Monitoring and Research Observations</a:t>
              </a:r>
            </a:p>
          </p:txBody>
        </p:sp>
        <p:sp>
          <p:nvSpPr>
            <p:cNvPr id="20" name="TextBox 19">
              <a:extLst>
                <a:ext uri="{FF2B5EF4-FFF2-40B4-BE49-F238E27FC236}">
                  <a16:creationId xmlns:a16="http://schemas.microsoft.com/office/drawing/2014/main" id="{AE79EF6C-1E64-4E52-8C88-8462616FD51A}"/>
                </a:ext>
              </a:extLst>
            </p:cNvPr>
            <p:cNvSpPr txBox="1"/>
            <p:nvPr/>
          </p:nvSpPr>
          <p:spPr>
            <a:xfrm>
              <a:off x="9098320" y="5210887"/>
              <a:ext cx="1527007" cy="461665"/>
            </a:xfrm>
            <a:prstGeom prst="rect">
              <a:avLst/>
            </a:prstGeom>
            <a:noFill/>
          </p:spPr>
          <p:txBody>
            <a:bodyPr wrap="square" rtlCol="0">
              <a:spAutoFit/>
            </a:bodyPr>
            <a:lstStyle/>
            <a:p>
              <a:r>
                <a:rPr lang="en-US" sz="1200" b="1" i="1" dirty="0"/>
                <a:t>Improved Air Quality Understanding</a:t>
              </a:r>
            </a:p>
          </p:txBody>
        </p:sp>
      </p:grpSp>
      <p:cxnSp>
        <p:nvCxnSpPr>
          <p:cNvPr id="23" name="Straight Connector 22">
            <a:extLst>
              <a:ext uri="{FF2B5EF4-FFF2-40B4-BE49-F238E27FC236}">
                <a16:creationId xmlns:a16="http://schemas.microsoft.com/office/drawing/2014/main" id="{C76C1887-469E-4C92-B71E-A8A89B194E30}"/>
              </a:ext>
            </a:extLst>
          </p:cNvPr>
          <p:cNvCxnSpPr>
            <a:cxnSpLocks/>
          </p:cNvCxnSpPr>
          <p:nvPr/>
        </p:nvCxnSpPr>
        <p:spPr>
          <a:xfrm flipV="1">
            <a:off x="7284202" y="4003569"/>
            <a:ext cx="4907798" cy="1150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D3F944DB-9DEE-405A-A75D-1EE7F471CB12}"/>
              </a:ext>
            </a:extLst>
          </p:cNvPr>
          <p:cNvSpPr/>
          <p:nvPr/>
        </p:nvSpPr>
        <p:spPr>
          <a:xfrm>
            <a:off x="5809803" y="2108200"/>
            <a:ext cx="401338" cy="399697"/>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E63C629-767D-497B-8BEB-00CB4E2BC4E7}"/>
              </a:ext>
            </a:extLst>
          </p:cNvPr>
          <p:cNvSpPr/>
          <p:nvPr/>
        </p:nvSpPr>
        <p:spPr>
          <a:xfrm>
            <a:off x="1152943" y="2883819"/>
            <a:ext cx="407504" cy="38615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9DD1BD7-91CB-4071-962D-6083A5CF171A}"/>
              </a:ext>
            </a:extLst>
          </p:cNvPr>
          <p:cNvSpPr/>
          <p:nvPr/>
        </p:nvSpPr>
        <p:spPr>
          <a:xfrm>
            <a:off x="4769419" y="1988932"/>
            <a:ext cx="408868" cy="39645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2A2F08B-55F1-4E38-8420-F721900C7EFE}"/>
              </a:ext>
            </a:extLst>
          </p:cNvPr>
          <p:cNvSpPr/>
          <p:nvPr/>
        </p:nvSpPr>
        <p:spPr>
          <a:xfrm>
            <a:off x="2148807" y="3990009"/>
            <a:ext cx="408868" cy="39645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5CBF7F0-F6CA-4FB5-9D8C-C666837D0A4B}"/>
              </a:ext>
            </a:extLst>
          </p:cNvPr>
          <p:cNvSpPr/>
          <p:nvPr/>
        </p:nvSpPr>
        <p:spPr>
          <a:xfrm>
            <a:off x="2147526" y="5149927"/>
            <a:ext cx="488097" cy="47432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4166934-DD9B-4D4B-AA68-85A269EBAD8A}"/>
              </a:ext>
            </a:extLst>
          </p:cNvPr>
          <p:cNvSpPr/>
          <p:nvPr/>
        </p:nvSpPr>
        <p:spPr>
          <a:xfrm>
            <a:off x="4060843" y="3919573"/>
            <a:ext cx="408868" cy="39645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6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E4F67-5F97-4245-A613-4F226A34249C}"/>
              </a:ext>
            </a:extLst>
          </p:cNvPr>
          <p:cNvPicPr>
            <a:picLocks noChangeAspect="1"/>
          </p:cNvPicPr>
          <p:nvPr/>
        </p:nvPicPr>
        <p:blipFill rotWithShape="1">
          <a:blip r:embed="rId2"/>
          <a:srcRect l="33718" t="13565" r="42584" b="10021"/>
          <a:stretch/>
        </p:blipFill>
        <p:spPr>
          <a:xfrm>
            <a:off x="2358998" y="1570186"/>
            <a:ext cx="7822347" cy="5159419"/>
          </a:xfrm>
          <a:prstGeom prst="rect">
            <a:avLst/>
          </a:prstGeom>
        </p:spPr>
      </p:pic>
      <p:sp>
        <p:nvSpPr>
          <p:cNvPr id="7" name="TextBox 6">
            <a:extLst>
              <a:ext uri="{FF2B5EF4-FFF2-40B4-BE49-F238E27FC236}">
                <a16:creationId xmlns:a16="http://schemas.microsoft.com/office/drawing/2014/main" id="{CBB74730-A166-4625-9771-C2876F4849B4}"/>
              </a:ext>
            </a:extLst>
          </p:cNvPr>
          <p:cNvSpPr txBox="1"/>
          <p:nvPr/>
        </p:nvSpPr>
        <p:spPr>
          <a:xfrm>
            <a:off x="975873" y="413331"/>
            <a:ext cx="10359997" cy="954107"/>
          </a:xfrm>
          <a:prstGeom prst="rect">
            <a:avLst/>
          </a:prstGeom>
          <a:noFill/>
        </p:spPr>
        <p:txBody>
          <a:bodyPr wrap="square">
            <a:spAutoFit/>
          </a:bodyPr>
          <a:lstStyle/>
          <a:p>
            <a:pPr algn="ctr"/>
            <a:r>
              <a:rPr lang="en-US" sz="2800" b="1" dirty="0"/>
              <a:t>Korean contributions provided under </a:t>
            </a:r>
            <a:r>
              <a:rPr lang="en-US" sz="2800" b="1" dirty="0" err="1"/>
              <a:t>fundung</a:t>
            </a:r>
            <a:r>
              <a:rPr lang="en-US" sz="2800" b="1" dirty="0"/>
              <a:t> for SIJAQ </a:t>
            </a:r>
          </a:p>
          <a:p>
            <a:pPr algn="ctr"/>
            <a:r>
              <a:rPr lang="en-US" sz="2800" b="1" dirty="0">
                <a:hlinkClick r:id="rId3"/>
              </a:rPr>
              <a:t>https://www.sijaq.org/</a:t>
            </a:r>
            <a:r>
              <a:rPr lang="en-US" sz="2800" b="1" dirty="0"/>
              <a:t> </a:t>
            </a:r>
          </a:p>
        </p:txBody>
      </p:sp>
    </p:spTree>
    <p:extLst>
      <p:ext uri="{BB962C8B-B14F-4D97-AF65-F5344CB8AC3E}">
        <p14:creationId xmlns:p14="http://schemas.microsoft.com/office/powerpoint/2010/main" val="272354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462AC9-9C5B-EC14-C183-855A9E0E974F}"/>
              </a:ext>
            </a:extLst>
          </p:cNvPr>
          <p:cNvPicPr>
            <a:picLocks noChangeAspect="1"/>
          </p:cNvPicPr>
          <p:nvPr/>
        </p:nvPicPr>
        <p:blipFill>
          <a:blip r:embed="rId2"/>
          <a:stretch>
            <a:fillRect/>
          </a:stretch>
        </p:blipFill>
        <p:spPr>
          <a:xfrm>
            <a:off x="119744" y="911814"/>
            <a:ext cx="4948481" cy="1207877"/>
          </a:xfrm>
          <a:prstGeom prst="rect">
            <a:avLst/>
          </a:prstGeom>
        </p:spPr>
      </p:pic>
      <p:pic>
        <p:nvPicPr>
          <p:cNvPr id="6" name="Picture 5">
            <a:extLst>
              <a:ext uri="{FF2B5EF4-FFF2-40B4-BE49-F238E27FC236}">
                <a16:creationId xmlns:a16="http://schemas.microsoft.com/office/drawing/2014/main" id="{7B0CB025-CC16-3AB6-0C87-B02902CE04B1}"/>
              </a:ext>
            </a:extLst>
          </p:cNvPr>
          <p:cNvPicPr>
            <a:picLocks noChangeAspect="1"/>
          </p:cNvPicPr>
          <p:nvPr/>
        </p:nvPicPr>
        <p:blipFill>
          <a:blip r:embed="rId3"/>
          <a:stretch>
            <a:fillRect/>
          </a:stretch>
        </p:blipFill>
        <p:spPr>
          <a:xfrm>
            <a:off x="7622892" y="2576079"/>
            <a:ext cx="4311348" cy="1402578"/>
          </a:xfrm>
          <a:prstGeom prst="rect">
            <a:avLst/>
          </a:prstGeom>
        </p:spPr>
      </p:pic>
      <p:sp>
        <p:nvSpPr>
          <p:cNvPr id="7" name="TextBox 6">
            <a:extLst>
              <a:ext uri="{FF2B5EF4-FFF2-40B4-BE49-F238E27FC236}">
                <a16:creationId xmlns:a16="http://schemas.microsoft.com/office/drawing/2014/main" id="{86CC0516-9398-E257-6D7E-F746A3C4B7D5}"/>
              </a:ext>
            </a:extLst>
          </p:cNvPr>
          <p:cNvSpPr txBox="1"/>
          <p:nvPr/>
        </p:nvSpPr>
        <p:spPr>
          <a:xfrm>
            <a:off x="5340095" y="1036473"/>
            <a:ext cx="6594145"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DC-8</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 situ sampling of air quality for gases and aerosols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Instruments: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 instruments measuring detailed atmospheric composition </a:t>
            </a:r>
          </a:p>
        </p:txBody>
      </p:sp>
      <p:sp>
        <p:nvSpPr>
          <p:cNvPr id="8" name="TextBox 7">
            <a:extLst>
              <a:ext uri="{FF2B5EF4-FFF2-40B4-BE49-F238E27FC236}">
                <a16:creationId xmlns:a16="http://schemas.microsoft.com/office/drawing/2014/main" id="{3BD905DB-C895-CBD3-92F4-C1B3CE264B63}"/>
              </a:ext>
            </a:extLst>
          </p:cNvPr>
          <p:cNvSpPr txBox="1"/>
          <p:nvPr/>
        </p:nvSpPr>
        <p:spPr>
          <a:xfrm>
            <a:off x="3772703" y="117167"/>
            <a:ext cx="464659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NASA </a:t>
            </a:r>
            <a:r>
              <a:rPr lang="en-US" sz="2200" b="1" u="sng" dirty="0">
                <a:solidFill>
                  <a:prstClr val="black"/>
                </a:solidFill>
                <a:latin typeface="Calibri" panose="020F0502020204030204"/>
              </a:rPr>
              <a:t>aircraft</a:t>
            </a: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 participating in ASIA-AQ</a:t>
            </a:r>
          </a:p>
        </p:txBody>
      </p:sp>
      <p:sp>
        <p:nvSpPr>
          <p:cNvPr id="11" name="TextBox 10">
            <a:extLst>
              <a:ext uri="{FF2B5EF4-FFF2-40B4-BE49-F238E27FC236}">
                <a16:creationId xmlns:a16="http://schemas.microsoft.com/office/drawing/2014/main" id="{43DA9374-30BD-A892-60F3-194A5CD09A52}"/>
              </a:ext>
            </a:extLst>
          </p:cNvPr>
          <p:cNvSpPr txBox="1"/>
          <p:nvPr/>
        </p:nvSpPr>
        <p:spPr>
          <a:xfrm>
            <a:off x="336682" y="3233926"/>
            <a:ext cx="7057137"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NASA GV</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Remote sensing of Air Quality Emissions and Impacts of PM</a:t>
            </a:r>
            <a:r>
              <a:rPr kumimoji="0" lang="en-US" sz="1600" b="0" i="0" u="none" strike="noStrike" kern="1200" cap="none" spc="0" normalizeH="0" baseline="-25000" noProof="0" dirty="0">
                <a:ln>
                  <a:noFill/>
                </a:ln>
                <a:solidFill>
                  <a:prstClr val="black"/>
                </a:solidFill>
                <a:effectLst/>
                <a:uLnTx/>
                <a:uFillTx/>
                <a:latin typeface="Calibri" panose="020F0502020204030204"/>
                <a:ea typeface="+mn-ea"/>
                <a:cs typeface="+mn-cs"/>
              </a:rPr>
              <a:t>2.5</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and Ozone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Instruments: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UV Spectrometer and Aerosol/Ozone Lidar</a:t>
            </a:r>
          </a:p>
        </p:txBody>
      </p:sp>
      <p:pic>
        <p:nvPicPr>
          <p:cNvPr id="12" name="Picture 11">
            <a:extLst>
              <a:ext uri="{FF2B5EF4-FFF2-40B4-BE49-F238E27FC236}">
                <a16:creationId xmlns:a16="http://schemas.microsoft.com/office/drawing/2014/main" id="{87DB2631-3517-950E-35BD-74CD30D7B007}"/>
              </a:ext>
            </a:extLst>
          </p:cNvPr>
          <p:cNvPicPr>
            <a:picLocks noChangeAspect="1"/>
          </p:cNvPicPr>
          <p:nvPr/>
        </p:nvPicPr>
        <p:blipFill>
          <a:blip r:embed="rId4"/>
          <a:stretch>
            <a:fillRect/>
          </a:stretch>
        </p:blipFill>
        <p:spPr>
          <a:xfrm>
            <a:off x="730303" y="4838023"/>
            <a:ext cx="3603171" cy="1562856"/>
          </a:xfrm>
          <a:prstGeom prst="rect">
            <a:avLst/>
          </a:prstGeom>
        </p:spPr>
      </p:pic>
      <p:sp>
        <p:nvSpPr>
          <p:cNvPr id="15" name="TextBox 14">
            <a:extLst>
              <a:ext uri="{FF2B5EF4-FFF2-40B4-BE49-F238E27FC236}">
                <a16:creationId xmlns:a16="http://schemas.microsoft.com/office/drawing/2014/main" id="{28FD62F4-D1FD-A977-233F-C23E493E030E}"/>
              </a:ext>
            </a:extLst>
          </p:cNvPr>
          <p:cNvSpPr txBox="1"/>
          <p:nvPr/>
        </p:nvSpPr>
        <p:spPr>
          <a:xfrm>
            <a:off x="4669974" y="5241216"/>
            <a:ext cx="61939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NASA GIII</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Remote sensing of Greenhouse Gas Emissions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Instruments: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Visible/Infrared Spectrometer and Aerosol/Methane Lidar</a:t>
            </a:r>
          </a:p>
        </p:txBody>
      </p:sp>
    </p:spTree>
    <p:extLst>
      <p:ext uri="{BB962C8B-B14F-4D97-AF65-F5344CB8AC3E}">
        <p14:creationId xmlns:p14="http://schemas.microsoft.com/office/powerpoint/2010/main" val="390848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D974CA9-94F6-447C-BB90-772A52015175}"/>
              </a:ext>
            </a:extLst>
          </p:cNvPr>
          <p:cNvGraphicFramePr>
            <a:graphicFrameLocks noGrp="1"/>
          </p:cNvGraphicFramePr>
          <p:nvPr>
            <p:extLst>
              <p:ext uri="{D42A27DB-BD31-4B8C-83A1-F6EECF244321}">
                <p14:modId xmlns:p14="http://schemas.microsoft.com/office/powerpoint/2010/main" val="2928655700"/>
              </p:ext>
            </p:extLst>
          </p:nvPr>
        </p:nvGraphicFramePr>
        <p:xfrm>
          <a:off x="474846" y="417611"/>
          <a:ext cx="11242307" cy="6240469"/>
        </p:xfrm>
        <a:graphic>
          <a:graphicData uri="http://schemas.openxmlformats.org/drawingml/2006/table">
            <a:tbl>
              <a:tblPr firstRow="1" firstCol="1" bandRow="1">
                <a:tableStyleId>{5C22544A-7EE6-4342-B048-85BDC9FD1C3A}</a:tableStyleId>
              </a:tblPr>
              <a:tblGrid>
                <a:gridCol w="3966525">
                  <a:extLst>
                    <a:ext uri="{9D8B030D-6E8A-4147-A177-3AD203B41FA5}">
                      <a16:colId xmlns:a16="http://schemas.microsoft.com/office/drawing/2014/main" val="1715533146"/>
                    </a:ext>
                  </a:extLst>
                </a:gridCol>
                <a:gridCol w="3227295">
                  <a:extLst>
                    <a:ext uri="{9D8B030D-6E8A-4147-A177-3AD203B41FA5}">
                      <a16:colId xmlns:a16="http://schemas.microsoft.com/office/drawing/2014/main" val="3020024329"/>
                    </a:ext>
                  </a:extLst>
                </a:gridCol>
                <a:gridCol w="4048487">
                  <a:extLst>
                    <a:ext uri="{9D8B030D-6E8A-4147-A177-3AD203B41FA5}">
                      <a16:colId xmlns:a16="http://schemas.microsoft.com/office/drawing/2014/main" val="2859422424"/>
                    </a:ext>
                  </a:extLst>
                </a:gridCol>
              </a:tblGrid>
              <a:tr h="160645">
                <a:tc>
                  <a:txBody>
                    <a:bodyPr/>
                    <a:lstStyle/>
                    <a:p>
                      <a:pPr marL="0" marR="0" algn="ctr">
                        <a:lnSpc>
                          <a:spcPct val="107000"/>
                        </a:lnSpc>
                        <a:spcBef>
                          <a:spcPts val="0"/>
                        </a:spcBef>
                        <a:spcAft>
                          <a:spcPts val="0"/>
                        </a:spcAft>
                      </a:pPr>
                      <a:r>
                        <a:rPr lang="en-MY" sz="1400">
                          <a:effectLst/>
                        </a:rPr>
                        <a:t>Instrument Name/Technique</a:t>
                      </a:r>
                      <a:endParaRPr lang="en-US" sz="140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a:effectLst/>
                        </a:rPr>
                        <a:t>Parameters Measured</a:t>
                      </a:r>
                      <a:endParaRPr lang="en-US" sz="140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a:effectLst/>
                        </a:rPr>
                        <a:t>Investigator(s)</a:t>
                      </a:r>
                      <a:endParaRPr lang="en-US" sz="140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3571469257"/>
                  </a:ext>
                </a:extLst>
              </a:tr>
              <a:tr h="328650">
                <a:tc>
                  <a:txBody>
                    <a:bodyPr/>
                    <a:lstStyle/>
                    <a:p>
                      <a:pPr marL="0" marR="0" algn="ctr">
                        <a:lnSpc>
                          <a:spcPct val="107000"/>
                        </a:lnSpc>
                        <a:spcBef>
                          <a:spcPts val="0"/>
                        </a:spcBef>
                        <a:spcAft>
                          <a:spcPts val="0"/>
                        </a:spcAft>
                      </a:pPr>
                      <a:r>
                        <a:rPr lang="en-MY" sz="1400">
                          <a:effectLst/>
                        </a:rPr>
                        <a:t>Chemiluminescence</a:t>
                      </a:r>
                      <a:endParaRPr lang="en-US" sz="140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O</a:t>
                      </a:r>
                      <a:r>
                        <a:rPr lang="en-MY" sz="1400" baseline="-25000" dirty="0">
                          <a:effectLst/>
                        </a:rPr>
                        <a:t>3</a:t>
                      </a:r>
                      <a:r>
                        <a:rPr lang="en-MY" sz="1400" dirty="0">
                          <a:effectLst/>
                        </a:rPr>
                        <a:t>, NO, NO</a:t>
                      </a:r>
                      <a:r>
                        <a:rPr lang="en-MY" sz="1400" baseline="-25000" dirty="0">
                          <a:effectLst/>
                        </a:rPr>
                        <a:t>2</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a:effectLst/>
                        </a:rPr>
                        <a:t>Ale Franchin and Frank Flocke </a:t>
                      </a:r>
                      <a:endParaRPr lang="en-US" sz="1400">
                        <a:effectLst/>
                      </a:endParaRPr>
                    </a:p>
                    <a:p>
                      <a:pPr marL="0" marR="0" algn="ctr">
                        <a:lnSpc>
                          <a:spcPct val="107000"/>
                        </a:lnSpc>
                        <a:spcBef>
                          <a:spcPts val="0"/>
                        </a:spcBef>
                        <a:spcAft>
                          <a:spcPts val="0"/>
                        </a:spcAft>
                      </a:pPr>
                      <a:r>
                        <a:rPr lang="en-MY" sz="1400">
                          <a:effectLst/>
                        </a:rPr>
                        <a:t>(National Center for Atmospheric Research)</a:t>
                      </a:r>
                      <a:endParaRPr lang="en-US" sz="140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307857213"/>
                  </a:ext>
                </a:extLst>
              </a:tr>
              <a:tr h="160645">
                <a:tc>
                  <a:txBody>
                    <a:bodyPr/>
                    <a:lstStyle/>
                    <a:p>
                      <a:pPr marL="0" marR="0" algn="ctr">
                        <a:lnSpc>
                          <a:spcPct val="107000"/>
                        </a:lnSpc>
                        <a:spcBef>
                          <a:spcPts val="0"/>
                        </a:spcBef>
                        <a:spcAft>
                          <a:spcPts val="0"/>
                        </a:spcAft>
                      </a:pPr>
                      <a:r>
                        <a:rPr lang="en-MY" sz="1400" dirty="0">
                          <a:effectLst/>
                        </a:rPr>
                        <a:t>IR Absorption Spectrometry (DACOM)</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CO, CH</a:t>
                      </a:r>
                      <a:r>
                        <a:rPr lang="en-MY" sz="1400" baseline="-25000" dirty="0">
                          <a:effectLst/>
                        </a:rPr>
                        <a:t>4</a:t>
                      </a:r>
                      <a:r>
                        <a:rPr lang="en-MY" sz="1400" dirty="0">
                          <a:effectLst/>
                        </a:rPr>
                        <a:t>, CO</a:t>
                      </a:r>
                      <a:r>
                        <a:rPr lang="en-MY" sz="1400" baseline="-25000" dirty="0">
                          <a:effectLst/>
                        </a:rPr>
                        <a:t>2</a:t>
                      </a:r>
                      <a:r>
                        <a:rPr lang="en-MY" sz="1400" dirty="0">
                          <a:effectLst/>
                        </a:rPr>
                        <a:t>, N</a:t>
                      </a:r>
                      <a:r>
                        <a:rPr lang="en-MY" sz="1400" baseline="-25000" dirty="0">
                          <a:effectLst/>
                        </a:rPr>
                        <a:t>2</a:t>
                      </a:r>
                      <a:r>
                        <a:rPr lang="en-MY" sz="1400" dirty="0">
                          <a:effectLst/>
                        </a:rPr>
                        <a:t>O</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Glenn Diskin and Joshua Digangi </a:t>
                      </a:r>
                    </a:p>
                    <a:p>
                      <a:pPr marL="0" marR="0" algn="ctr">
                        <a:lnSpc>
                          <a:spcPct val="107000"/>
                        </a:lnSpc>
                        <a:spcBef>
                          <a:spcPts val="0"/>
                        </a:spcBef>
                        <a:spcAft>
                          <a:spcPts val="0"/>
                        </a:spcAft>
                      </a:pPr>
                      <a:r>
                        <a:rPr lang="en-MY" sz="1400" dirty="0">
                          <a:effectLst/>
                        </a:rPr>
                        <a:t>(NASA Langley)</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984196672"/>
                  </a:ext>
                </a:extLst>
              </a:tr>
              <a:tr h="160645">
                <a:tc>
                  <a:txBody>
                    <a:bodyPr/>
                    <a:lstStyle/>
                    <a:p>
                      <a:pPr marL="0" marR="0" algn="ctr">
                        <a:lnSpc>
                          <a:spcPct val="107000"/>
                        </a:lnSpc>
                        <a:spcBef>
                          <a:spcPts val="0"/>
                        </a:spcBef>
                        <a:spcAft>
                          <a:spcPts val="0"/>
                        </a:spcAft>
                      </a:pPr>
                      <a:r>
                        <a:rPr lang="en-MY" sz="1400">
                          <a:effectLst/>
                        </a:rPr>
                        <a:t>Diode Laser Hygrometer (DLH)</a:t>
                      </a:r>
                      <a:endParaRPr lang="en-US" sz="140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water vapor</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Glenn Diskin (NASA Langley)</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3093591070"/>
                  </a:ext>
                </a:extLst>
              </a:tr>
              <a:tr h="160645">
                <a:tc>
                  <a:txBody>
                    <a:bodyPr/>
                    <a:lstStyle/>
                    <a:p>
                      <a:pPr marL="0" marR="0" algn="ctr">
                        <a:lnSpc>
                          <a:spcPct val="107000"/>
                        </a:lnSpc>
                        <a:spcBef>
                          <a:spcPts val="0"/>
                        </a:spcBef>
                        <a:spcAft>
                          <a:spcPts val="0"/>
                        </a:spcAft>
                      </a:pPr>
                      <a:r>
                        <a:rPr lang="en-MY" sz="1400" dirty="0">
                          <a:effectLst/>
                        </a:rPr>
                        <a:t>Laser Induced Fluorescence</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CH</a:t>
                      </a:r>
                      <a:r>
                        <a:rPr lang="en-MY" sz="1400" baseline="-25000" dirty="0">
                          <a:effectLst/>
                        </a:rPr>
                        <a:t>2</a:t>
                      </a:r>
                      <a:r>
                        <a:rPr lang="en-MY" sz="1400" dirty="0">
                          <a:effectLst/>
                        </a:rPr>
                        <a:t>O</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Glenn Wolfe and Tom Hanisco </a:t>
                      </a:r>
                    </a:p>
                    <a:p>
                      <a:pPr marL="0" marR="0" algn="ctr">
                        <a:lnSpc>
                          <a:spcPct val="107000"/>
                        </a:lnSpc>
                        <a:spcBef>
                          <a:spcPts val="0"/>
                        </a:spcBef>
                        <a:spcAft>
                          <a:spcPts val="0"/>
                        </a:spcAft>
                      </a:pPr>
                      <a:r>
                        <a:rPr lang="en-MY" sz="1400" dirty="0">
                          <a:effectLst/>
                        </a:rPr>
                        <a:t>(NASA Goddard)</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851196442"/>
                  </a:ext>
                </a:extLst>
              </a:tr>
              <a:tr h="328650">
                <a:tc>
                  <a:txBody>
                    <a:bodyPr/>
                    <a:lstStyle/>
                    <a:p>
                      <a:pPr marL="0" marR="0" algn="ctr">
                        <a:lnSpc>
                          <a:spcPct val="107000"/>
                        </a:lnSpc>
                        <a:spcBef>
                          <a:spcPts val="0"/>
                        </a:spcBef>
                        <a:spcAft>
                          <a:spcPts val="0"/>
                        </a:spcAft>
                      </a:pPr>
                      <a:r>
                        <a:rPr lang="en-MY" sz="1400" dirty="0" err="1">
                          <a:effectLst/>
                        </a:rPr>
                        <a:t>Tunable</a:t>
                      </a:r>
                      <a:r>
                        <a:rPr lang="en-MY" sz="1400" dirty="0">
                          <a:effectLst/>
                        </a:rPr>
                        <a:t> Infrared Laser Differential </a:t>
                      </a:r>
                    </a:p>
                    <a:p>
                      <a:pPr marL="0" marR="0" algn="ctr">
                        <a:lnSpc>
                          <a:spcPct val="107000"/>
                        </a:lnSpc>
                        <a:spcBef>
                          <a:spcPts val="0"/>
                        </a:spcBef>
                        <a:spcAft>
                          <a:spcPts val="0"/>
                        </a:spcAft>
                      </a:pPr>
                      <a:r>
                        <a:rPr lang="en-MY" sz="1400" dirty="0">
                          <a:effectLst/>
                        </a:rPr>
                        <a:t>Absorption Spectroscopy (TILDAS) </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CH</a:t>
                      </a:r>
                      <a:r>
                        <a:rPr lang="en-MY" sz="1400" baseline="-25000" dirty="0">
                          <a:effectLst/>
                        </a:rPr>
                        <a:t>2</a:t>
                      </a:r>
                      <a:r>
                        <a:rPr lang="en-MY" sz="1400" dirty="0">
                          <a:effectLst/>
                        </a:rPr>
                        <a:t>O</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Joon-Young </a:t>
                      </a:r>
                      <a:r>
                        <a:rPr lang="en-MY" sz="1400" dirty="0" err="1">
                          <a:effectLst/>
                        </a:rPr>
                        <a:t>Ahn</a:t>
                      </a:r>
                      <a:r>
                        <a:rPr lang="en-MY" sz="1400" dirty="0">
                          <a:effectLst/>
                        </a:rPr>
                        <a:t> </a:t>
                      </a:r>
                      <a:endParaRPr lang="en-US" sz="1400" dirty="0">
                        <a:effectLst/>
                      </a:endParaRPr>
                    </a:p>
                    <a:p>
                      <a:pPr marL="0" marR="0" algn="ctr">
                        <a:lnSpc>
                          <a:spcPct val="107000"/>
                        </a:lnSpc>
                        <a:spcBef>
                          <a:spcPts val="0"/>
                        </a:spcBef>
                        <a:spcAft>
                          <a:spcPts val="0"/>
                        </a:spcAft>
                      </a:pPr>
                      <a:r>
                        <a:rPr lang="en-MY" sz="1400" dirty="0">
                          <a:effectLst/>
                        </a:rPr>
                        <a:t>(National Institute of Environmental Research</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1395501956"/>
                  </a:ext>
                </a:extLst>
              </a:tr>
              <a:tr h="160645">
                <a:tc>
                  <a:txBody>
                    <a:bodyPr/>
                    <a:lstStyle/>
                    <a:p>
                      <a:pPr marL="0" marR="0" algn="ctr">
                        <a:lnSpc>
                          <a:spcPct val="107000"/>
                        </a:lnSpc>
                        <a:spcBef>
                          <a:spcPts val="0"/>
                        </a:spcBef>
                        <a:spcAft>
                          <a:spcPts val="0"/>
                        </a:spcAft>
                      </a:pPr>
                      <a:r>
                        <a:rPr lang="en-MY" sz="1400" dirty="0">
                          <a:effectLst/>
                        </a:rPr>
                        <a:t>Chemical Ionization Mass Spectrometer </a:t>
                      </a:r>
                    </a:p>
                    <a:p>
                      <a:pPr marL="0" marR="0" algn="ctr">
                        <a:lnSpc>
                          <a:spcPct val="107000"/>
                        </a:lnSpc>
                        <a:spcBef>
                          <a:spcPts val="0"/>
                        </a:spcBef>
                        <a:spcAft>
                          <a:spcPts val="0"/>
                        </a:spcAft>
                      </a:pPr>
                      <a:r>
                        <a:rPr lang="en-MY" sz="1400" dirty="0">
                          <a:effectLst/>
                        </a:rPr>
                        <a:t>(GT-CIMS)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PANs, ClNO</a:t>
                      </a:r>
                      <a:r>
                        <a:rPr lang="en-MY" sz="1400" baseline="-25000" dirty="0">
                          <a:effectLst/>
                        </a:rPr>
                        <a:t>2</a:t>
                      </a:r>
                      <a:r>
                        <a:rPr lang="en-MY" sz="1400" dirty="0">
                          <a:effectLst/>
                        </a:rPr>
                        <a:t>, Cl</a:t>
                      </a:r>
                      <a:r>
                        <a:rPr lang="en-MY" sz="1400" baseline="-25000" dirty="0">
                          <a:effectLst/>
                        </a:rPr>
                        <a:t>2</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Greg Huey </a:t>
                      </a:r>
                    </a:p>
                    <a:p>
                      <a:pPr marL="0" marR="0" algn="ctr">
                        <a:lnSpc>
                          <a:spcPct val="107000"/>
                        </a:lnSpc>
                        <a:spcBef>
                          <a:spcPts val="0"/>
                        </a:spcBef>
                        <a:spcAft>
                          <a:spcPts val="0"/>
                        </a:spcAft>
                      </a:pPr>
                      <a:r>
                        <a:rPr lang="en-MY" sz="1400" dirty="0">
                          <a:effectLst/>
                        </a:rPr>
                        <a:t>(Georgia Institute of Technology)</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2164309132"/>
                  </a:ext>
                </a:extLst>
              </a:tr>
              <a:tr h="160645">
                <a:tc>
                  <a:txBody>
                    <a:bodyPr/>
                    <a:lstStyle/>
                    <a:p>
                      <a:pPr marL="0" marR="0" algn="ctr">
                        <a:lnSpc>
                          <a:spcPct val="107000"/>
                        </a:lnSpc>
                        <a:spcBef>
                          <a:spcPts val="0"/>
                        </a:spcBef>
                        <a:spcAft>
                          <a:spcPts val="0"/>
                        </a:spcAft>
                      </a:pPr>
                      <a:r>
                        <a:rPr lang="en-MY" sz="1400" dirty="0">
                          <a:effectLst/>
                        </a:rPr>
                        <a:t>Chemical Ionization Mass Spectrometer </a:t>
                      </a:r>
                    </a:p>
                    <a:p>
                      <a:pPr marL="0" marR="0" algn="ctr">
                        <a:lnSpc>
                          <a:spcPct val="107000"/>
                        </a:lnSpc>
                        <a:spcBef>
                          <a:spcPts val="0"/>
                        </a:spcBef>
                        <a:spcAft>
                          <a:spcPts val="0"/>
                        </a:spcAft>
                      </a:pPr>
                      <a:r>
                        <a:rPr lang="en-MY" sz="1400" dirty="0">
                          <a:effectLst/>
                        </a:rPr>
                        <a:t>(K-CIMS)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SO</a:t>
                      </a:r>
                      <a:r>
                        <a:rPr lang="en-MY" sz="1400" baseline="-25000" dirty="0">
                          <a:effectLst/>
                        </a:rPr>
                        <a:t>2</a:t>
                      </a:r>
                      <a:r>
                        <a:rPr lang="en-MY" sz="1400" dirty="0">
                          <a:effectLst/>
                        </a:rPr>
                        <a:t>, HONO, HO</a:t>
                      </a:r>
                      <a:r>
                        <a:rPr lang="en-MY" sz="1400" baseline="-25000" dirty="0">
                          <a:effectLst/>
                        </a:rPr>
                        <a:t>2</a:t>
                      </a:r>
                      <a:r>
                        <a:rPr lang="en-MY" sz="1400" dirty="0">
                          <a:effectLst/>
                        </a:rPr>
                        <a:t>NO</a:t>
                      </a:r>
                      <a:r>
                        <a:rPr lang="en-MY" sz="1400" baseline="-25000" dirty="0">
                          <a:effectLst/>
                        </a:rPr>
                        <a:t>2</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Saewung Kim </a:t>
                      </a:r>
                    </a:p>
                    <a:p>
                      <a:pPr marL="0" marR="0" algn="ctr">
                        <a:lnSpc>
                          <a:spcPct val="107000"/>
                        </a:lnSpc>
                        <a:spcBef>
                          <a:spcPts val="0"/>
                        </a:spcBef>
                        <a:spcAft>
                          <a:spcPts val="0"/>
                        </a:spcAft>
                      </a:pPr>
                      <a:r>
                        <a:rPr lang="en-MY" sz="1400" dirty="0">
                          <a:effectLst/>
                        </a:rPr>
                        <a:t>(University of California, Irvine) </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2215749000"/>
                  </a:ext>
                </a:extLst>
              </a:tr>
              <a:tr h="328650">
                <a:tc>
                  <a:txBody>
                    <a:bodyPr/>
                    <a:lstStyle/>
                    <a:p>
                      <a:pPr marL="0" marR="0" algn="ctr">
                        <a:lnSpc>
                          <a:spcPct val="107000"/>
                        </a:lnSpc>
                        <a:spcBef>
                          <a:spcPts val="0"/>
                        </a:spcBef>
                        <a:spcAft>
                          <a:spcPts val="0"/>
                        </a:spcAft>
                      </a:pPr>
                      <a:r>
                        <a:rPr lang="en-MY" sz="1400" dirty="0">
                          <a:effectLst/>
                        </a:rPr>
                        <a:t>Chemical Ionization Mass Spectrometer </a:t>
                      </a:r>
                    </a:p>
                    <a:p>
                      <a:pPr marL="0" marR="0" algn="ctr">
                        <a:lnSpc>
                          <a:spcPct val="107000"/>
                        </a:lnSpc>
                        <a:spcBef>
                          <a:spcPts val="0"/>
                        </a:spcBef>
                        <a:spcAft>
                          <a:spcPts val="0"/>
                        </a:spcAft>
                      </a:pPr>
                      <a:r>
                        <a:rPr lang="en-MY" sz="1400" dirty="0">
                          <a:effectLst/>
                        </a:rPr>
                        <a:t>(CIT-CIMS)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HNO</a:t>
                      </a:r>
                      <a:r>
                        <a:rPr lang="en-MY" sz="1400" baseline="-25000" dirty="0">
                          <a:effectLst/>
                        </a:rPr>
                        <a:t>3</a:t>
                      </a:r>
                      <a:r>
                        <a:rPr lang="en-MY" sz="1400" dirty="0">
                          <a:effectLst/>
                        </a:rPr>
                        <a:t>, H</a:t>
                      </a:r>
                      <a:r>
                        <a:rPr lang="en-MY" sz="1400" baseline="-25000" dirty="0">
                          <a:effectLst/>
                        </a:rPr>
                        <a:t>2</a:t>
                      </a:r>
                      <a:r>
                        <a:rPr lang="en-MY" sz="1400" dirty="0">
                          <a:effectLst/>
                        </a:rPr>
                        <a:t>O</a:t>
                      </a:r>
                      <a:r>
                        <a:rPr lang="en-MY" sz="1400" baseline="-25000" dirty="0">
                          <a:effectLst/>
                        </a:rPr>
                        <a:t>2</a:t>
                      </a:r>
                      <a:r>
                        <a:rPr lang="en-MY" sz="1400" dirty="0">
                          <a:effectLst/>
                        </a:rPr>
                        <a:t>, organic peroxides,</a:t>
                      </a:r>
                      <a:endParaRPr lang="en-US" sz="1400" dirty="0">
                        <a:effectLst/>
                      </a:endParaRPr>
                    </a:p>
                    <a:p>
                      <a:pPr marL="0" marR="0" algn="ctr">
                        <a:lnSpc>
                          <a:spcPct val="107000"/>
                        </a:lnSpc>
                        <a:spcBef>
                          <a:spcPts val="0"/>
                        </a:spcBef>
                        <a:spcAft>
                          <a:spcPts val="0"/>
                        </a:spcAft>
                      </a:pPr>
                      <a:r>
                        <a:rPr lang="en-MY" sz="1400" dirty="0">
                          <a:effectLst/>
                        </a:rPr>
                        <a:t>organic acids, etc.</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Paul Wennberg and John Crounse</a:t>
                      </a:r>
                      <a:endParaRPr lang="en-US" sz="1400" dirty="0">
                        <a:effectLst/>
                      </a:endParaRPr>
                    </a:p>
                    <a:p>
                      <a:pPr marL="0" marR="0" algn="ctr">
                        <a:lnSpc>
                          <a:spcPct val="107000"/>
                        </a:lnSpc>
                        <a:spcBef>
                          <a:spcPts val="0"/>
                        </a:spcBef>
                        <a:spcAft>
                          <a:spcPts val="0"/>
                        </a:spcAft>
                      </a:pPr>
                      <a:r>
                        <a:rPr lang="en-MY" sz="1400" dirty="0">
                          <a:effectLst/>
                        </a:rPr>
                        <a:t> (California Institute of Technology)</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454000758"/>
                  </a:ext>
                </a:extLst>
              </a:tr>
              <a:tr h="160645">
                <a:tc>
                  <a:txBody>
                    <a:bodyPr/>
                    <a:lstStyle/>
                    <a:p>
                      <a:pPr marL="0" marR="0" algn="ctr">
                        <a:lnSpc>
                          <a:spcPct val="107000"/>
                        </a:lnSpc>
                        <a:spcBef>
                          <a:spcPts val="0"/>
                        </a:spcBef>
                        <a:spcAft>
                          <a:spcPts val="0"/>
                        </a:spcAft>
                      </a:pPr>
                      <a:r>
                        <a:rPr lang="en-MY" sz="1400" dirty="0">
                          <a:effectLst/>
                        </a:rPr>
                        <a:t>Open-Path Ammonia Laser Spectrometer (OPALS)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NH</a:t>
                      </a:r>
                      <a:r>
                        <a:rPr lang="en-MY" sz="1400" baseline="-25000" dirty="0">
                          <a:effectLst/>
                        </a:rPr>
                        <a:t>3</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Mark Zondlo </a:t>
                      </a:r>
                    </a:p>
                    <a:p>
                      <a:pPr marL="0" marR="0" algn="ctr">
                        <a:lnSpc>
                          <a:spcPct val="107000"/>
                        </a:lnSpc>
                        <a:spcBef>
                          <a:spcPts val="0"/>
                        </a:spcBef>
                        <a:spcAft>
                          <a:spcPts val="0"/>
                        </a:spcAft>
                      </a:pPr>
                      <a:r>
                        <a:rPr lang="en-MY" sz="1400" dirty="0">
                          <a:effectLst/>
                        </a:rPr>
                        <a:t>(Princeton University)</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2165764384"/>
                  </a:ext>
                </a:extLst>
              </a:tr>
              <a:tr h="160645">
                <a:tc>
                  <a:txBody>
                    <a:bodyPr/>
                    <a:lstStyle/>
                    <a:p>
                      <a:pPr marL="0" marR="0" algn="ctr">
                        <a:lnSpc>
                          <a:spcPct val="107000"/>
                        </a:lnSpc>
                        <a:spcBef>
                          <a:spcPts val="0"/>
                        </a:spcBef>
                        <a:spcAft>
                          <a:spcPts val="0"/>
                        </a:spcAft>
                      </a:pPr>
                      <a:r>
                        <a:rPr lang="en-MY" sz="1400" dirty="0">
                          <a:effectLst/>
                        </a:rPr>
                        <a:t>Fast Ethane Spectrometer</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C</a:t>
                      </a:r>
                      <a:r>
                        <a:rPr lang="en-MY" sz="1400" baseline="-25000" dirty="0">
                          <a:effectLst/>
                        </a:rPr>
                        <a:t>2</a:t>
                      </a:r>
                      <a:r>
                        <a:rPr lang="en-MY" sz="1400" dirty="0">
                          <a:effectLst/>
                        </a:rPr>
                        <a:t>H</a:t>
                      </a:r>
                      <a:r>
                        <a:rPr lang="en-MY" sz="1400" baseline="-25000" dirty="0">
                          <a:effectLst/>
                        </a:rPr>
                        <a:t>6</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Dana </a:t>
                      </a:r>
                      <a:r>
                        <a:rPr lang="en-MY" sz="1400" dirty="0" err="1">
                          <a:effectLst/>
                        </a:rPr>
                        <a:t>Caulton</a:t>
                      </a:r>
                      <a:r>
                        <a:rPr lang="en-MY" sz="1400" dirty="0">
                          <a:effectLst/>
                        </a:rPr>
                        <a:t> </a:t>
                      </a:r>
                    </a:p>
                    <a:p>
                      <a:pPr marL="0" marR="0" algn="ctr">
                        <a:lnSpc>
                          <a:spcPct val="107000"/>
                        </a:lnSpc>
                        <a:spcBef>
                          <a:spcPts val="0"/>
                        </a:spcBef>
                        <a:spcAft>
                          <a:spcPts val="0"/>
                        </a:spcAft>
                      </a:pPr>
                      <a:r>
                        <a:rPr lang="en-MY" sz="1400" dirty="0">
                          <a:effectLst/>
                        </a:rPr>
                        <a:t>(University of Wyoming)</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4278615831"/>
                  </a:ext>
                </a:extLst>
              </a:tr>
              <a:tr h="328650">
                <a:tc>
                  <a:txBody>
                    <a:bodyPr/>
                    <a:lstStyle/>
                    <a:p>
                      <a:pPr marL="0" marR="0" algn="ctr">
                        <a:lnSpc>
                          <a:spcPct val="107000"/>
                        </a:lnSpc>
                        <a:spcBef>
                          <a:spcPts val="0"/>
                        </a:spcBef>
                        <a:spcAft>
                          <a:spcPts val="0"/>
                        </a:spcAft>
                      </a:pPr>
                      <a:r>
                        <a:rPr lang="en-MY" sz="1400">
                          <a:effectLst/>
                        </a:rPr>
                        <a:t>Whole Air Sampler</a:t>
                      </a:r>
                      <a:endParaRPr lang="en-US" sz="140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C</a:t>
                      </a:r>
                      <a:r>
                        <a:rPr lang="en-MY" sz="1400" baseline="-25000" dirty="0">
                          <a:effectLst/>
                        </a:rPr>
                        <a:t>2</a:t>
                      </a:r>
                      <a:r>
                        <a:rPr lang="en-MY" sz="1400" dirty="0">
                          <a:effectLst/>
                        </a:rPr>
                        <a:t>-C</a:t>
                      </a:r>
                      <a:r>
                        <a:rPr lang="en-MY" sz="1400" baseline="-25000" dirty="0">
                          <a:effectLst/>
                        </a:rPr>
                        <a:t>11</a:t>
                      </a:r>
                      <a:r>
                        <a:rPr lang="en-MY" sz="1400" dirty="0">
                          <a:effectLst/>
                        </a:rPr>
                        <a:t> alkanes, C</a:t>
                      </a:r>
                      <a:r>
                        <a:rPr lang="en-MY" sz="1400" baseline="-25000" dirty="0">
                          <a:effectLst/>
                        </a:rPr>
                        <a:t>2</a:t>
                      </a:r>
                      <a:r>
                        <a:rPr lang="en-MY" sz="1400" dirty="0">
                          <a:effectLst/>
                        </a:rPr>
                        <a:t>-C</a:t>
                      </a:r>
                      <a:r>
                        <a:rPr lang="en-MY" sz="1400" baseline="-25000" dirty="0">
                          <a:effectLst/>
                        </a:rPr>
                        <a:t>10</a:t>
                      </a:r>
                      <a:r>
                        <a:rPr lang="en-MY" sz="1400" dirty="0">
                          <a:effectLst/>
                        </a:rPr>
                        <a:t> alkenes, </a:t>
                      </a:r>
                      <a:endParaRPr lang="en-US" sz="1400" dirty="0">
                        <a:effectLst/>
                      </a:endParaRPr>
                    </a:p>
                    <a:p>
                      <a:pPr marL="0" marR="0" algn="ctr">
                        <a:lnSpc>
                          <a:spcPct val="107000"/>
                        </a:lnSpc>
                        <a:spcBef>
                          <a:spcPts val="0"/>
                        </a:spcBef>
                        <a:spcAft>
                          <a:spcPts val="0"/>
                        </a:spcAft>
                      </a:pPr>
                      <a:r>
                        <a:rPr lang="en-MY" sz="1400" dirty="0">
                          <a:effectLst/>
                        </a:rPr>
                        <a:t>C</a:t>
                      </a:r>
                      <a:r>
                        <a:rPr lang="en-MY" sz="1400" baseline="-25000" dirty="0">
                          <a:effectLst/>
                        </a:rPr>
                        <a:t>6</a:t>
                      </a:r>
                      <a:r>
                        <a:rPr lang="en-MY" sz="1400" dirty="0">
                          <a:effectLst/>
                        </a:rPr>
                        <a:t>-C</a:t>
                      </a:r>
                      <a:r>
                        <a:rPr lang="en-MY" sz="1400" baseline="-25000" dirty="0">
                          <a:effectLst/>
                        </a:rPr>
                        <a:t>9</a:t>
                      </a:r>
                      <a:r>
                        <a:rPr lang="en-MY" sz="1400" dirty="0">
                          <a:effectLst/>
                        </a:rPr>
                        <a:t> aromatics, C</a:t>
                      </a:r>
                      <a:r>
                        <a:rPr lang="en-MY" sz="1400" baseline="-25000" dirty="0">
                          <a:effectLst/>
                        </a:rPr>
                        <a:t>1</a:t>
                      </a:r>
                      <a:r>
                        <a:rPr lang="en-MY" sz="1400" dirty="0">
                          <a:effectLst/>
                        </a:rPr>
                        <a:t>-C</a:t>
                      </a:r>
                      <a:r>
                        <a:rPr lang="en-MY" sz="1400" baseline="-25000" dirty="0">
                          <a:effectLst/>
                        </a:rPr>
                        <a:t>5</a:t>
                      </a:r>
                      <a:r>
                        <a:rPr lang="en-MY" sz="1400" dirty="0">
                          <a:effectLst/>
                        </a:rPr>
                        <a:t> alkylnitrates, etc.</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Donald Blake </a:t>
                      </a:r>
                    </a:p>
                    <a:p>
                      <a:pPr marL="0" marR="0" algn="ctr">
                        <a:lnSpc>
                          <a:spcPct val="107000"/>
                        </a:lnSpc>
                        <a:spcBef>
                          <a:spcPts val="0"/>
                        </a:spcBef>
                        <a:spcAft>
                          <a:spcPts val="0"/>
                        </a:spcAft>
                      </a:pPr>
                      <a:r>
                        <a:rPr lang="en-MY" sz="1400" dirty="0">
                          <a:effectLst/>
                        </a:rPr>
                        <a:t>(University of California, Irvine)</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1975536684"/>
                  </a:ext>
                </a:extLst>
              </a:tr>
              <a:tr h="328650">
                <a:tc>
                  <a:txBody>
                    <a:bodyPr/>
                    <a:lstStyle/>
                    <a:p>
                      <a:pPr marL="0" marR="0" algn="ctr">
                        <a:lnSpc>
                          <a:spcPct val="107000"/>
                        </a:lnSpc>
                        <a:spcBef>
                          <a:spcPts val="0"/>
                        </a:spcBef>
                        <a:spcAft>
                          <a:spcPts val="0"/>
                        </a:spcAft>
                      </a:pPr>
                      <a:r>
                        <a:rPr lang="en-MY" sz="1400">
                          <a:effectLst/>
                        </a:rPr>
                        <a:t>Trace Organic Gas Analyzer (TOGA)</a:t>
                      </a:r>
                      <a:endParaRPr lang="en-US" sz="140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C</a:t>
                      </a:r>
                      <a:r>
                        <a:rPr lang="en-MY" sz="1400" baseline="-25000" dirty="0">
                          <a:effectLst/>
                        </a:rPr>
                        <a:t>3</a:t>
                      </a:r>
                      <a:r>
                        <a:rPr lang="en-MY" sz="1400" dirty="0">
                          <a:effectLst/>
                        </a:rPr>
                        <a:t>-C</a:t>
                      </a:r>
                      <a:r>
                        <a:rPr lang="en-MY" sz="1400" baseline="-25000" dirty="0">
                          <a:effectLst/>
                        </a:rPr>
                        <a:t>10</a:t>
                      </a:r>
                      <a:r>
                        <a:rPr lang="en-MY" sz="1400" dirty="0">
                          <a:effectLst/>
                        </a:rPr>
                        <a:t> hydrocarbons, C</a:t>
                      </a:r>
                      <a:r>
                        <a:rPr lang="en-MY" sz="1400" baseline="-25000" dirty="0">
                          <a:effectLst/>
                        </a:rPr>
                        <a:t>1</a:t>
                      </a:r>
                      <a:r>
                        <a:rPr lang="en-MY" sz="1400" dirty="0">
                          <a:effectLst/>
                        </a:rPr>
                        <a:t>-C</a:t>
                      </a:r>
                      <a:r>
                        <a:rPr lang="en-MY" sz="1400" baseline="-25000" dirty="0">
                          <a:effectLst/>
                        </a:rPr>
                        <a:t>7</a:t>
                      </a:r>
                      <a:r>
                        <a:rPr lang="en-MY" sz="1400" dirty="0">
                          <a:effectLst/>
                        </a:rPr>
                        <a:t> OVOCs, </a:t>
                      </a:r>
                    </a:p>
                    <a:p>
                      <a:pPr marL="0" marR="0" algn="ctr">
                        <a:lnSpc>
                          <a:spcPct val="107000"/>
                        </a:lnSpc>
                        <a:spcBef>
                          <a:spcPts val="0"/>
                        </a:spcBef>
                        <a:spcAft>
                          <a:spcPts val="0"/>
                        </a:spcAft>
                      </a:pPr>
                      <a:r>
                        <a:rPr lang="en-MY" sz="1400" dirty="0">
                          <a:effectLst/>
                        </a:rPr>
                        <a:t>HCN, CH</a:t>
                      </a:r>
                      <a:r>
                        <a:rPr lang="en-MY" sz="1400" baseline="-25000" dirty="0">
                          <a:effectLst/>
                        </a:rPr>
                        <a:t>3</a:t>
                      </a:r>
                      <a:r>
                        <a:rPr lang="en-MY" sz="1400" dirty="0">
                          <a:effectLst/>
                        </a:rPr>
                        <a:t>CN, C</a:t>
                      </a:r>
                      <a:r>
                        <a:rPr lang="en-MY" sz="1400" baseline="-25000" dirty="0">
                          <a:effectLst/>
                        </a:rPr>
                        <a:t>1</a:t>
                      </a:r>
                      <a:r>
                        <a:rPr lang="en-MY" sz="1400" dirty="0">
                          <a:effectLst/>
                        </a:rPr>
                        <a:t>-C</a:t>
                      </a:r>
                      <a:r>
                        <a:rPr lang="en-MY" sz="1400" baseline="-25000" dirty="0">
                          <a:effectLst/>
                        </a:rPr>
                        <a:t>2</a:t>
                      </a:r>
                      <a:r>
                        <a:rPr lang="en-MY" sz="1400" dirty="0">
                          <a:effectLst/>
                        </a:rPr>
                        <a:t> halocarbons, etc.</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Eric Apel and Rebecca Hornbrook </a:t>
                      </a:r>
                      <a:endParaRPr lang="en-US" sz="1400" dirty="0">
                        <a:effectLst/>
                      </a:endParaRPr>
                    </a:p>
                    <a:p>
                      <a:pPr marL="0" marR="0" algn="ctr">
                        <a:lnSpc>
                          <a:spcPct val="107000"/>
                        </a:lnSpc>
                        <a:spcBef>
                          <a:spcPts val="0"/>
                        </a:spcBef>
                        <a:spcAft>
                          <a:spcPts val="0"/>
                        </a:spcAft>
                      </a:pPr>
                      <a:r>
                        <a:rPr lang="en-MY" sz="1400" dirty="0">
                          <a:effectLst/>
                        </a:rPr>
                        <a:t>(National </a:t>
                      </a:r>
                      <a:r>
                        <a:rPr lang="en-MY" sz="1400" dirty="0" err="1">
                          <a:effectLst/>
                        </a:rPr>
                        <a:t>Center</a:t>
                      </a:r>
                      <a:r>
                        <a:rPr lang="en-MY" sz="1400" dirty="0">
                          <a:effectLst/>
                        </a:rPr>
                        <a:t> for Atmospheric Research)</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2077523226"/>
                  </a:ext>
                </a:extLst>
              </a:tr>
              <a:tr h="328650">
                <a:tc>
                  <a:txBody>
                    <a:bodyPr/>
                    <a:lstStyle/>
                    <a:p>
                      <a:pPr marL="0" marR="0" algn="ctr">
                        <a:lnSpc>
                          <a:spcPct val="107000"/>
                        </a:lnSpc>
                        <a:spcBef>
                          <a:spcPts val="0"/>
                        </a:spcBef>
                        <a:spcAft>
                          <a:spcPts val="0"/>
                        </a:spcAft>
                      </a:pPr>
                      <a:r>
                        <a:rPr lang="en-MY" sz="1400" dirty="0">
                          <a:effectLst/>
                        </a:rPr>
                        <a:t>Proton Transfer Reaction-Time of Flight-</a:t>
                      </a:r>
                    </a:p>
                    <a:p>
                      <a:pPr marL="0" marR="0" algn="ctr">
                        <a:lnSpc>
                          <a:spcPct val="107000"/>
                        </a:lnSpc>
                        <a:spcBef>
                          <a:spcPts val="0"/>
                        </a:spcBef>
                        <a:spcAft>
                          <a:spcPts val="0"/>
                        </a:spcAft>
                      </a:pPr>
                      <a:r>
                        <a:rPr lang="en-MY" sz="1400" dirty="0">
                          <a:effectLst/>
                        </a:rPr>
                        <a:t>Mass Spectrometer (K-PTR-</a:t>
                      </a:r>
                      <a:r>
                        <a:rPr lang="en-MY" sz="1400" dirty="0" err="1">
                          <a:effectLst/>
                        </a:rPr>
                        <a:t>ToF</a:t>
                      </a:r>
                      <a:r>
                        <a:rPr lang="en-MY" sz="1400" dirty="0">
                          <a:effectLst/>
                        </a:rPr>
                        <a:t>-MS)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speciated nonmethane hydrocarbons and OVOCs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err="1">
                          <a:effectLst/>
                        </a:rPr>
                        <a:t>Jeong-Hoo</a:t>
                      </a:r>
                      <a:r>
                        <a:rPr lang="en-MY" sz="1400" dirty="0">
                          <a:effectLst/>
                        </a:rPr>
                        <a:t> Park </a:t>
                      </a:r>
                      <a:endParaRPr lang="en-US" sz="1400" dirty="0">
                        <a:effectLst/>
                      </a:endParaRPr>
                    </a:p>
                    <a:p>
                      <a:pPr marL="0" marR="0" algn="ctr">
                        <a:lnSpc>
                          <a:spcPct val="107000"/>
                        </a:lnSpc>
                        <a:spcBef>
                          <a:spcPts val="0"/>
                        </a:spcBef>
                        <a:spcAft>
                          <a:spcPts val="0"/>
                        </a:spcAft>
                      </a:pPr>
                      <a:r>
                        <a:rPr lang="en-MY" sz="1400" dirty="0">
                          <a:effectLst/>
                        </a:rPr>
                        <a:t>(National Institute of Environmental Research)</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1094357739"/>
                  </a:ext>
                </a:extLst>
              </a:tr>
              <a:tr h="328650">
                <a:tc>
                  <a:txBody>
                    <a:bodyPr/>
                    <a:lstStyle/>
                    <a:p>
                      <a:pPr marL="0" marR="0" algn="ctr">
                        <a:lnSpc>
                          <a:spcPct val="107000"/>
                        </a:lnSpc>
                        <a:spcBef>
                          <a:spcPts val="0"/>
                        </a:spcBef>
                        <a:spcAft>
                          <a:spcPts val="0"/>
                        </a:spcAft>
                      </a:pPr>
                      <a:r>
                        <a:rPr lang="en-MY" sz="1400" dirty="0">
                          <a:effectLst/>
                        </a:rPr>
                        <a:t>Proton Transfer Reaction-Time of Flight-</a:t>
                      </a:r>
                    </a:p>
                    <a:p>
                      <a:pPr marL="0" marR="0" algn="ctr">
                        <a:lnSpc>
                          <a:spcPct val="107000"/>
                        </a:lnSpc>
                        <a:spcBef>
                          <a:spcPts val="0"/>
                        </a:spcBef>
                        <a:spcAft>
                          <a:spcPts val="0"/>
                        </a:spcAft>
                      </a:pPr>
                      <a:r>
                        <a:rPr lang="en-MY" sz="1400" dirty="0">
                          <a:effectLst/>
                        </a:rPr>
                        <a:t>Mass Spectrometer (PTR-</a:t>
                      </a:r>
                      <a:r>
                        <a:rPr lang="en-MY" sz="1400" dirty="0" err="1">
                          <a:effectLst/>
                        </a:rPr>
                        <a:t>ToF</a:t>
                      </a:r>
                      <a:r>
                        <a:rPr lang="en-MY" sz="1400" dirty="0">
                          <a:effectLst/>
                        </a:rPr>
                        <a:t>-MS)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speciated nonmethane hydrocarbons and OVOCs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Armin Wisthaler and Tomas Mikoviny</a:t>
                      </a:r>
                      <a:endParaRPr lang="en-US" sz="1400" dirty="0">
                        <a:effectLst/>
                      </a:endParaRPr>
                    </a:p>
                    <a:p>
                      <a:pPr marL="0" marR="0" algn="ctr">
                        <a:lnSpc>
                          <a:spcPct val="107000"/>
                        </a:lnSpc>
                        <a:spcBef>
                          <a:spcPts val="0"/>
                        </a:spcBef>
                        <a:spcAft>
                          <a:spcPts val="0"/>
                        </a:spcAft>
                      </a:pPr>
                      <a:r>
                        <a:rPr lang="en-MY" sz="1400" dirty="0">
                          <a:effectLst/>
                        </a:rPr>
                        <a:t>(University of Oslo)</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1646842367"/>
                  </a:ext>
                </a:extLst>
              </a:tr>
            </a:tbl>
          </a:graphicData>
        </a:graphic>
      </p:graphicFrame>
      <p:sp>
        <p:nvSpPr>
          <p:cNvPr id="5" name="TextBox 4">
            <a:extLst>
              <a:ext uri="{FF2B5EF4-FFF2-40B4-BE49-F238E27FC236}">
                <a16:creationId xmlns:a16="http://schemas.microsoft.com/office/drawing/2014/main" id="{9A83FD00-B17F-46F5-AB7F-6BC6DD178622}"/>
              </a:ext>
            </a:extLst>
          </p:cNvPr>
          <p:cNvSpPr txBox="1"/>
          <p:nvPr/>
        </p:nvSpPr>
        <p:spPr>
          <a:xfrm>
            <a:off x="3734601" y="-13193"/>
            <a:ext cx="5113579" cy="369332"/>
          </a:xfrm>
          <a:prstGeom prst="rect">
            <a:avLst/>
          </a:prstGeom>
          <a:noFill/>
        </p:spPr>
        <p:txBody>
          <a:bodyPr wrap="none" rtlCol="0">
            <a:spAutoFit/>
          </a:bodyPr>
          <a:lstStyle/>
          <a:p>
            <a:r>
              <a:rPr lang="en-US" b="1" dirty="0"/>
              <a:t>ASIA-AQ DC-8 Instrument Payload and Investigators</a:t>
            </a:r>
          </a:p>
        </p:txBody>
      </p:sp>
    </p:spTree>
    <p:extLst>
      <p:ext uri="{BB962C8B-B14F-4D97-AF65-F5344CB8AC3E}">
        <p14:creationId xmlns:p14="http://schemas.microsoft.com/office/powerpoint/2010/main" val="145257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D974CA9-94F6-447C-BB90-772A52015175}"/>
              </a:ext>
            </a:extLst>
          </p:cNvPr>
          <p:cNvGraphicFramePr>
            <a:graphicFrameLocks noGrp="1"/>
          </p:cNvGraphicFramePr>
          <p:nvPr>
            <p:extLst>
              <p:ext uri="{D42A27DB-BD31-4B8C-83A1-F6EECF244321}">
                <p14:modId xmlns:p14="http://schemas.microsoft.com/office/powerpoint/2010/main" val="2846450860"/>
              </p:ext>
            </p:extLst>
          </p:nvPr>
        </p:nvGraphicFramePr>
        <p:xfrm>
          <a:off x="544002" y="625080"/>
          <a:ext cx="11242307" cy="4336774"/>
        </p:xfrm>
        <a:graphic>
          <a:graphicData uri="http://schemas.openxmlformats.org/drawingml/2006/table">
            <a:tbl>
              <a:tblPr firstRow="1" firstCol="1" bandRow="1">
                <a:tableStyleId>{5C22544A-7EE6-4342-B048-85BDC9FD1C3A}</a:tableStyleId>
              </a:tblPr>
              <a:tblGrid>
                <a:gridCol w="3835897">
                  <a:extLst>
                    <a:ext uri="{9D8B030D-6E8A-4147-A177-3AD203B41FA5}">
                      <a16:colId xmlns:a16="http://schemas.microsoft.com/office/drawing/2014/main" val="1715533146"/>
                    </a:ext>
                  </a:extLst>
                </a:gridCol>
                <a:gridCol w="3803597">
                  <a:extLst>
                    <a:ext uri="{9D8B030D-6E8A-4147-A177-3AD203B41FA5}">
                      <a16:colId xmlns:a16="http://schemas.microsoft.com/office/drawing/2014/main" val="3020024329"/>
                    </a:ext>
                  </a:extLst>
                </a:gridCol>
                <a:gridCol w="3602813">
                  <a:extLst>
                    <a:ext uri="{9D8B030D-6E8A-4147-A177-3AD203B41FA5}">
                      <a16:colId xmlns:a16="http://schemas.microsoft.com/office/drawing/2014/main" val="2859422424"/>
                    </a:ext>
                  </a:extLst>
                </a:gridCol>
              </a:tblGrid>
              <a:tr h="160645">
                <a:tc>
                  <a:txBody>
                    <a:bodyPr/>
                    <a:lstStyle/>
                    <a:p>
                      <a:pPr marL="0" marR="0" algn="ctr">
                        <a:lnSpc>
                          <a:spcPct val="107000"/>
                        </a:lnSpc>
                        <a:spcBef>
                          <a:spcPts val="0"/>
                        </a:spcBef>
                        <a:spcAft>
                          <a:spcPts val="0"/>
                        </a:spcAft>
                      </a:pPr>
                      <a:r>
                        <a:rPr lang="en-MY" sz="1400">
                          <a:effectLst/>
                        </a:rPr>
                        <a:t>Instrument Name/Technique</a:t>
                      </a:r>
                      <a:endParaRPr lang="en-US" sz="140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a:effectLst/>
                        </a:rPr>
                        <a:t>Parameters Measured</a:t>
                      </a:r>
                      <a:endParaRPr lang="en-US" sz="140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a:effectLst/>
                        </a:rPr>
                        <a:t>Investigator(s)</a:t>
                      </a:r>
                      <a:endParaRPr lang="en-US" sz="140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3571469257"/>
                  </a:ext>
                </a:extLst>
              </a:tr>
              <a:tr h="317523">
                <a:tc>
                  <a:txBody>
                    <a:bodyPr/>
                    <a:lstStyle/>
                    <a:p>
                      <a:pPr marL="0" marR="0" algn="ctr">
                        <a:lnSpc>
                          <a:spcPct val="107000"/>
                        </a:lnSpc>
                        <a:spcBef>
                          <a:spcPts val="0"/>
                        </a:spcBef>
                        <a:spcAft>
                          <a:spcPts val="0"/>
                        </a:spcAft>
                      </a:pPr>
                      <a:r>
                        <a:rPr lang="en-MY" sz="1400" dirty="0">
                          <a:effectLst/>
                        </a:rPr>
                        <a:t>Optical particle counters, nephelometers, </a:t>
                      </a:r>
                    </a:p>
                    <a:p>
                      <a:pPr marL="0" marR="0" algn="ctr">
                        <a:lnSpc>
                          <a:spcPct val="107000"/>
                        </a:lnSpc>
                        <a:spcBef>
                          <a:spcPts val="0"/>
                        </a:spcBef>
                        <a:spcAft>
                          <a:spcPts val="0"/>
                        </a:spcAft>
                      </a:pPr>
                      <a:r>
                        <a:rPr lang="en-MY" sz="1400" dirty="0">
                          <a:effectLst/>
                        </a:rPr>
                        <a:t>soot photometer (LARGE)</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aerosol number, size distribution, </a:t>
                      </a:r>
                    </a:p>
                    <a:p>
                      <a:pPr marL="0" marR="0" algn="ctr">
                        <a:lnSpc>
                          <a:spcPct val="107000"/>
                        </a:lnSpc>
                        <a:spcBef>
                          <a:spcPts val="0"/>
                        </a:spcBef>
                        <a:spcAft>
                          <a:spcPts val="0"/>
                        </a:spcAft>
                      </a:pPr>
                      <a:r>
                        <a:rPr lang="en-MY" sz="1400" dirty="0">
                          <a:effectLst/>
                        </a:rPr>
                        <a:t>optical and microphysical properties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Luke Ziemba and Richard Moore </a:t>
                      </a:r>
                    </a:p>
                    <a:p>
                      <a:pPr marL="0" marR="0" algn="ctr">
                        <a:lnSpc>
                          <a:spcPct val="107000"/>
                        </a:lnSpc>
                        <a:spcBef>
                          <a:spcPts val="0"/>
                        </a:spcBef>
                        <a:spcAft>
                          <a:spcPts val="0"/>
                        </a:spcAft>
                      </a:pPr>
                      <a:r>
                        <a:rPr lang="en-MY" sz="1400" dirty="0">
                          <a:effectLst/>
                        </a:rPr>
                        <a:t>(NASA Langley)</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1049852910"/>
                  </a:ext>
                </a:extLst>
              </a:tr>
              <a:tr h="160645">
                <a:tc>
                  <a:txBody>
                    <a:bodyPr/>
                    <a:lstStyle/>
                    <a:p>
                      <a:pPr marL="0" marR="0" algn="ctr">
                        <a:lnSpc>
                          <a:spcPct val="107000"/>
                        </a:lnSpc>
                        <a:spcBef>
                          <a:spcPts val="0"/>
                        </a:spcBef>
                        <a:spcAft>
                          <a:spcPts val="0"/>
                        </a:spcAft>
                      </a:pPr>
                      <a:r>
                        <a:rPr lang="en-MY" sz="1400" dirty="0">
                          <a:effectLst/>
                        </a:rPr>
                        <a:t>Single Particle Soot Photometer (K-SP2)</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black carbon mass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Sae-</a:t>
                      </a:r>
                      <a:r>
                        <a:rPr lang="en-MY" sz="1400" dirty="0" err="1">
                          <a:effectLst/>
                        </a:rPr>
                        <a:t>Hee</a:t>
                      </a:r>
                      <a:r>
                        <a:rPr lang="en-MY" sz="1400" dirty="0">
                          <a:effectLst/>
                        </a:rPr>
                        <a:t> Lim </a:t>
                      </a:r>
                    </a:p>
                    <a:p>
                      <a:pPr marL="0" marR="0" algn="ctr">
                        <a:lnSpc>
                          <a:spcPct val="107000"/>
                        </a:lnSpc>
                        <a:spcBef>
                          <a:spcPts val="0"/>
                        </a:spcBef>
                        <a:spcAft>
                          <a:spcPts val="0"/>
                        </a:spcAft>
                      </a:pPr>
                      <a:r>
                        <a:rPr lang="en-MY" sz="1400" dirty="0">
                          <a:effectLst/>
                        </a:rPr>
                        <a:t>(</a:t>
                      </a:r>
                      <a:r>
                        <a:rPr lang="en-MY" sz="1400" dirty="0" err="1">
                          <a:effectLst/>
                        </a:rPr>
                        <a:t>Chungnam</a:t>
                      </a:r>
                      <a:r>
                        <a:rPr lang="en-MY" sz="1400" dirty="0">
                          <a:effectLst/>
                        </a:rPr>
                        <a:t> National University)</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352951460"/>
                  </a:ext>
                </a:extLst>
              </a:tr>
              <a:tr h="160645">
                <a:tc>
                  <a:txBody>
                    <a:bodyPr/>
                    <a:lstStyle/>
                    <a:p>
                      <a:pPr marL="0" marR="0" algn="ctr">
                        <a:lnSpc>
                          <a:spcPct val="107000"/>
                        </a:lnSpc>
                        <a:spcBef>
                          <a:spcPts val="0"/>
                        </a:spcBef>
                        <a:spcAft>
                          <a:spcPts val="0"/>
                        </a:spcAft>
                      </a:pPr>
                      <a:r>
                        <a:rPr lang="en-MY" sz="1400" dirty="0">
                          <a:effectLst/>
                        </a:rPr>
                        <a:t>Cloud Condensation Nuclei (K-CCN) counter</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CCN number concentration </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err="1">
                          <a:effectLst/>
                        </a:rPr>
                        <a:t>Seong</a:t>
                      </a:r>
                      <a:r>
                        <a:rPr lang="en-MY" sz="1400" dirty="0">
                          <a:effectLst/>
                        </a:rPr>
                        <a:t>-Soo Yum </a:t>
                      </a:r>
                    </a:p>
                    <a:p>
                      <a:pPr marL="0" marR="0" algn="ctr">
                        <a:lnSpc>
                          <a:spcPct val="107000"/>
                        </a:lnSpc>
                        <a:spcBef>
                          <a:spcPts val="0"/>
                        </a:spcBef>
                        <a:spcAft>
                          <a:spcPts val="0"/>
                        </a:spcAft>
                      </a:pPr>
                      <a:r>
                        <a:rPr lang="en-MY" sz="1400" dirty="0">
                          <a:effectLst/>
                        </a:rPr>
                        <a:t>(Yonsei University)</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429881982"/>
                  </a:ext>
                </a:extLst>
              </a:tr>
              <a:tr h="328650">
                <a:tc>
                  <a:txBody>
                    <a:bodyPr/>
                    <a:lstStyle/>
                    <a:p>
                      <a:pPr marL="0" marR="0" algn="ctr">
                        <a:lnSpc>
                          <a:spcPct val="107000"/>
                        </a:lnSpc>
                        <a:spcBef>
                          <a:spcPts val="0"/>
                        </a:spcBef>
                        <a:spcAft>
                          <a:spcPts val="0"/>
                        </a:spcAft>
                      </a:pPr>
                      <a:r>
                        <a:rPr lang="en-MY" sz="1400" dirty="0">
                          <a:effectLst/>
                        </a:rPr>
                        <a:t>High Resolution-Time of Flight-Aerosol </a:t>
                      </a:r>
                    </a:p>
                    <a:p>
                      <a:pPr marL="0" marR="0" algn="ctr">
                        <a:lnSpc>
                          <a:spcPct val="107000"/>
                        </a:lnSpc>
                        <a:spcBef>
                          <a:spcPts val="0"/>
                        </a:spcBef>
                        <a:spcAft>
                          <a:spcPts val="0"/>
                        </a:spcAft>
                      </a:pPr>
                      <a:r>
                        <a:rPr lang="en-MY" sz="1400" dirty="0">
                          <a:effectLst/>
                        </a:rPr>
                        <a:t>Mass Spectrometer (HR-</a:t>
                      </a:r>
                      <a:r>
                        <a:rPr lang="en-MY" sz="1400" dirty="0" err="1">
                          <a:effectLst/>
                        </a:rPr>
                        <a:t>ToF</a:t>
                      </a:r>
                      <a:r>
                        <a:rPr lang="en-MY" sz="1400" dirty="0">
                          <a:effectLst/>
                        </a:rPr>
                        <a:t>-AMS)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size-resolved submicron aerosol chemical composition</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Jose Jimenez and Pedro Campuzano-Jost </a:t>
                      </a:r>
                      <a:endParaRPr lang="en-US" sz="1400" dirty="0">
                        <a:effectLst/>
                      </a:endParaRPr>
                    </a:p>
                    <a:p>
                      <a:pPr marL="0" marR="0" algn="ctr">
                        <a:lnSpc>
                          <a:spcPct val="107000"/>
                        </a:lnSpc>
                        <a:spcBef>
                          <a:spcPts val="0"/>
                        </a:spcBef>
                        <a:spcAft>
                          <a:spcPts val="0"/>
                        </a:spcAft>
                      </a:pPr>
                      <a:r>
                        <a:rPr lang="en-MY" sz="1400" dirty="0">
                          <a:effectLst/>
                        </a:rPr>
                        <a:t>(University of Colorado)</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3599751774"/>
                  </a:ext>
                </a:extLst>
              </a:tr>
              <a:tr h="317523">
                <a:tc>
                  <a:txBody>
                    <a:bodyPr/>
                    <a:lstStyle/>
                    <a:p>
                      <a:pPr marL="0" marR="0" algn="ctr">
                        <a:lnSpc>
                          <a:spcPct val="107000"/>
                        </a:lnSpc>
                        <a:spcBef>
                          <a:spcPts val="0"/>
                        </a:spcBef>
                        <a:spcAft>
                          <a:spcPts val="0"/>
                        </a:spcAft>
                      </a:pPr>
                      <a:r>
                        <a:rPr lang="en-MY" sz="1400" dirty="0">
                          <a:effectLst/>
                        </a:rPr>
                        <a:t>High Resolution-Time of Flight-Aerosol </a:t>
                      </a:r>
                    </a:p>
                    <a:p>
                      <a:pPr marL="0" marR="0" algn="ctr">
                        <a:lnSpc>
                          <a:spcPct val="107000"/>
                        </a:lnSpc>
                        <a:spcBef>
                          <a:spcPts val="0"/>
                        </a:spcBef>
                        <a:spcAft>
                          <a:spcPts val="0"/>
                        </a:spcAft>
                      </a:pPr>
                      <a:r>
                        <a:rPr lang="en-MY" sz="1400" dirty="0">
                          <a:effectLst/>
                        </a:rPr>
                        <a:t>Mass Spectrometer (K-HR-</a:t>
                      </a:r>
                      <a:r>
                        <a:rPr lang="en-MY" sz="1400" dirty="0" err="1">
                          <a:effectLst/>
                        </a:rPr>
                        <a:t>ToF</a:t>
                      </a:r>
                      <a:r>
                        <a:rPr lang="en-MY" sz="1400" dirty="0">
                          <a:effectLst/>
                        </a:rPr>
                        <a:t>-AMS)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size-resolved submicron aerosol chemical composition</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err="1">
                          <a:effectLst/>
                        </a:rPr>
                        <a:t>Taehyoung</a:t>
                      </a:r>
                      <a:r>
                        <a:rPr lang="en-MY" sz="1400" dirty="0">
                          <a:effectLst/>
                        </a:rPr>
                        <a:t> Lee </a:t>
                      </a:r>
                    </a:p>
                    <a:p>
                      <a:pPr marL="0" marR="0" algn="ctr">
                        <a:lnSpc>
                          <a:spcPct val="107000"/>
                        </a:lnSpc>
                        <a:spcBef>
                          <a:spcPts val="0"/>
                        </a:spcBef>
                        <a:spcAft>
                          <a:spcPts val="0"/>
                        </a:spcAft>
                      </a:pPr>
                      <a:r>
                        <a:rPr lang="en-MY" sz="1400" dirty="0">
                          <a:effectLst/>
                        </a:rPr>
                        <a:t>(</a:t>
                      </a:r>
                      <a:r>
                        <a:rPr lang="en-MY" sz="1400" dirty="0" err="1">
                          <a:effectLst/>
                        </a:rPr>
                        <a:t>Hankuk</a:t>
                      </a:r>
                      <a:r>
                        <a:rPr lang="en-MY" sz="1400" dirty="0">
                          <a:effectLst/>
                        </a:rPr>
                        <a:t> University of Foreign Studies)</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212877280"/>
                  </a:ext>
                </a:extLst>
              </a:tr>
              <a:tr h="328650">
                <a:tc>
                  <a:txBody>
                    <a:bodyPr/>
                    <a:lstStyle/>
                    <a:p>
                      <a:pPr marL="0" marR="0" algn="ctr">
                        <a:lnSpc>
                          <a:spcPct val="107000"/>
                        </a:lnSpc>
                        <a:spcBef>
                          <a:spcPts val="0"/>
                        </a:spcBef>
                        <a:spcAft>
                          <a:spcPts val="0"/>
                        </a:spcAft>
                      </a:pPr>
                      <a:r>
                        <a:rPr lang="en-MY" sz="1400" dirty="0" err="1">
                          <a:effectLst/>
                        </a:rPr>
                        <a:t>CHemical</a:t>
                      </a:r>
                      <a:r>
                        <a:rPr lang="en-MY" sz="1400" dirty="0">
                          <a:effectLst/>
                        </a:rPr>
                        <a:t> Analysis of </a:t>
                      </a:r>
                      <a:r>
                        <a:rPr lang="en-MY" sz="1400" dirty="0" err="1">
                          <a:effectLst/>
                        </a:rPr>
                        <a:t>aeRosol</a:t>
                      </a:r>
                      <a:r>
                        <a:rPr lang="en-MY" sz="1400" dirty="0">
                          <a:effectLst/>
                        </a:rPr>
                        <a:t> </a:t>
                      </a:r>
                      <a:r>
                        <a:rPr lang="en-MY" sz="1400" dirty="0" err="1">
                          <a:effectLst/>
                        </a:rPr>
                        <a:t>ON-line</a:t>
                      </a:r>
                      <a:r>
                        <a:rPr lang="en-MY" sz="1400" dirty="0">
                          <a:effectLst/>
                        </a:rPr>
                        <a:t> (CHARON) </a:t>
                      </a:r>
                    </a:p>
                    <a:p>
                      <a:pPr marL="0" marR="0" algn="ctr">
                        <a:lnSpc>
                          <a:spcPct val="107000"/>
                        </a:lnSpc>
                        <a:spcBef>
                          <a:spcPts val="0"/>
                        </a:spcBef>
                        <a:spcAft>
                          <a:spcPts val="0"/>
                        </a:spcAft>
                      </a:pPr>
                      <a:r>
                        <a:rPr lang="en-MY" sz="1400" dirty="0">
                          <a:effectLst/>
                        </a:rPr>
                        <a:t>particle inlet coupled to PTR-MS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i="1" dirty="0">
                          <a:effectLst/>
                        </a:rPr>
                        <a:t>in situ</a:t>
                      </a:r>
                      <a:r>
                        <a:rPr lang="en-MY" sz="1400" dirty="0">
                          <a:effectLst/>
                        </a:rPr>
                        <a:t> speciated organic aerosol composition</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Armin Wisthaler and Tomas Mikoviny</a:t>
                      </a:r>
                      <a:endParaRPr lang="en-US" sz="1400" dirty="0">
                        <a:effectLst/>
                      </a:endParaRPr>
                    </a:p>
                    <a:p>
                      <a:pPr marL="0" marR="0" algn="ctr">
                        <a:lnSpc>
                          <a:spcPct val="107000"/>
                        </a:lnSpc>
                        <a:spcBef>
                          <a:spcPts val="0"/>
                        </a:spcBef>
                        <a:spcAft>
                          <a:spcPts val="0"/>
                        </a:spcAft>
                      </a:pPr>
                      <a:r>
                        <a:rPr lang="en-MY" sz="1400" dirty="0">
                          <a:effectLst/>
                        </a:rPr>
                        <a:t>(University of Oslo)</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253043827"/>
                  </a:ext>
                </a:extLst>
              </a:tr>
              <a:tr h="160645">
                <a:tc>
                  <a:txBody>
                    <a:bodyPr/>
                    <a:lstStyle/>
                    <a:p>
                      <a:pPr marL="0" marR="0" algn="ctr">
                        <a:lnSpc>
                          <a:spcPct val="107000"/>
                        </a:lnSpc>
                        <a:spcBef>
                          <a:spcPts val="0"/>
                        </a:spcBef>
                        <a:spcAft>
                          <a:spcPts val="0"/>
                        </a:spcAft>
                      </a:pPr>
                      <a:r>
                        <a:rPr lang="en-MY" sz="1400" dirty="0">
                          <a:effectLst/>
                        </a:rPr>
                        <a:t>Bulk aerosol filter collection (SAGA)</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soluble aerosol composition</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Jack Dibb (University of New Hampshire)</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4232698705"/>
                  </a:ext>
                </a:extLst>
              </a:tr>
              <a:tr h="317523">
                <a:tc>
                  <a:txBody>
                    <a:bodyPr/>
                    <a:lstStyle/>
                    <a:p>
                      <a:pPr marL="0" marR="0" algn="ctr">
                        <a:lnSpc>
                          <a:spcPct val="107000"/>
                        </a:lnSpc>
                        <a:spcBef>
                          <a:spcPts val="0"/>
                        </a:spcBef>
                        <a:spcAft>
                          <a:spcPts val="0"/>
                        </a:spcAft>
                      </a:pPr>
                      <a:r>
                        <a:rPr lang="en-MY" sz="1400" dirty="0">
                          <a:effectLst/>
                        </a:rPr>
                        <a:t>Transmission Electron Microscopy (TEM) </a:t>
                      </a:r>
                    </a:p>
                    <a:p>
                      <a:pPr marL="0" marR="0" algn="ctr">
                        <a:lnSpc>
                          <a:spcPct val="107000"/>
                        </a:lnSpc>
                        <a:spcBef>
                          <a:spcPts val="0"/>
                        </a:spcBef>
                        <a:spcAft>
                          <a:spcPts val="0"/>
                        </a:spcAft>
                      </a:pPr>
                      <a:r>
                        <a:rPr lang="en-MY" sz="1400" dirty="0">
                          <a:effectLst/>
                        </a:rPr>
                        <a:t>filter analysis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single particle chemical composition</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Kouji Adachi </a:t>
                      </a:r>
                    </a:p>
                    <a:p>
                      <a:pPr marL="0" marR="0" algn="ctr">
                        <a:lnSpc>
                          <a:spcPct val="107000"/>
                        </a:lnSpc>
                        <a:spcBef>
                          <a:spcPts val="0"/>
                        </a:spcBef>
                        <a:spcAft>
                          <a:spcPts val="0"/>
                        </a:spcAft>
                      </a:pPr>
                      <a:r>
                        <a:rPr lang="en-MY" sz="1400" dirty="0">
                          <a:effectLst/>
                        </a:rPr>
                        <a:t>(Meteorological Research Institute, Japan)</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2975915208"/>
                  </a:ext>
                </a:extLst>
              </a:tr>
              <a:tr h="328650">
                <a:tc>
                  <a:txBody>
                    <a:bodyPr/>
                    <a:lstStyle/>
                    <a:p>
                      <a:pPr marL="0" marR="0" algn="ctr">
                        <a:lnSpc>
                          <a:spcPct val="107000"/>
                        </a:lnSpc>
                        <a:spcBef>
                          <a:spcPts val="0"/>
                        </a:spcBef>
                        <a:spcAft>
                          <a:spcPts val="0"/>
                        </a:spcAft>
                      </a:pPr>
                      <a:r>
                        <a:rPr lang="en-MY" sz="1400" dirty="0">
                          <a:effectLst/>
                        </a:rPr>
                        <a:t>Charged-coupled device Actinic Flux </a:t>
                      </a:r>
                    </a:p>
                    <a:p>
                      <a:pPr marL="0" marR="0" algn="ctr">
                        <a:lnSpc>
                          <a:spcPct val="107000"/>
                        </a:lnSpc>
                        <a:spcBef>
                          <a:spcPts val="0"/>
                        </a:spcBef>
                        <a:spcAft>
                          <a:spcPts val="0"/>
                        </a:spcAft>
                      </a:pPr>
                      <a:r>
                        <a:rPr lang="en-MY" sz="1400" dirty="0">
                          <a:effectLst/>
                        </a:rPr>
                        <a:t>Spectroradiometers (CAFS)</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upwelling and downwelling actinic flux (4π </a:t>
                      </a:r>
                      <a:r>
                        <a:rPr lang="en-MY" sz="1400" dirty="0" err="1">
                          <a:effectLst/>
                        </a:rPr>
                        <a:t>sr</a:t>
                      </a:r>
                      <a:r>
                        <a:rPr lang="en-MY" sz="1400" dirty="0">
                          <a:effectLst/>
                        </a:rPr>
                        <a:t>) </a:t>
                      </a:r>
                      <a:endParaRPr lang="en-US" sz="1400" dirty="0">
                        <a:effectLst/>
                        <a:latin typeface="Calibri" panose="020F0502020204030204" pitchFamily="34" charset="0"/>
                        <a:ea typeface="Calibri" panose="020F0502020204030204" pitchFamily="34" charset="0"/>
                      </a:endParaRPr>
                    </a:p>
                  </a:txBody>
                  <a:tcPr marL="53149" marR="53149" marT="0" marB="0" anchor="ctr"/>
                </a:tc>
                <a:tc>
                  <a:txBody>
                    <a:bodyPr/>
                    <a:lstStyle/>
                    <a:p>
                      <a:pPr marL="0" marR="0" algn="ctr">
                        <a:lnSpc>
                          <a:spcPct val="107000"/>
                        </a:lnSpc>
                        <a:spcBef>
                          <a:spcPts val="0"/>
                        </a:spcBef>
                        <a:spcAft>
                          <a:spcPts val="0"/>
                        </a:spcAft>
                      </a:pPr>
                      <a:r>
                        <a:rPr lang="en-MY" sz="1400" dirty="0">
                          <a:effectLst/>
                        </a:rPr>
                        <a:t>Sam Hall and Kirk Ullmann </a:t>
                      </a:r>
                      <a:endParaRPr lang="en-US" sz="1400" dirty="0">
                        <a:effectLst/>
                      </a:endParaRPr>
                    </a:p>
                    <a:p>
                      <a:pPr marL="0" marR="0" algn="ctr">
                        <a:lnSpc>
                          <a:spcPct val="107000"/>
                        </a:lnSpc>
                        <a:spcBef>
                          <a:spcPts val="0"/>
                        </a:spcBef>
                        <a:spcAft>
                          <a:spcPts val="0"/>
                        </a:spcAft>
                      </a:pPr>
                      <a:r>
                        <a:rPr lang="en-MY" sz="1400" dirty="0">
                          <a:effectLst/>
                        </a:rPr>
                        <a:t>(National </a:t>
                      </a:r>
                      <a:r>
                        <a:rPr lang="en-MY" sz="1400" dirty="0" err="1">
                          <a:effectLst/>
                        </a:rPr>
                        <a:t>Center</a:t>
                      </a:r>
                      <a:r>
                        <a:rPr lang="en-MY" sz="1400" dirty="0">
                          <a:effectLst/>
                        </a:rPr>
                        <a:t> for Atmospheric Research)</a:t>
                      </a:r>
                      <a:endParaRPr lang="en-US" sz="1400" dirty="0">
                        <a:effectLst/>
                        <a:latin typeface="Calibri" panose="020F0502020204030204" pitchFamily="34" charset="0"/>
                        <a:ea typeface="Calibri" panose="020F0502020204030204" pitchFamily="34" charset="0"/>
                      </a:endParaRPr>
                    </a:p>
                  </a:txBody>
                  <a:tcPr marL="53149" marR="53149" marT="0" marB="0" anchor="ctr"/>
                </a:tc>
                <a:extLst>
                  <a:ext uri="{0D108BD9-81ED-4DB2-BD59-A6C34878D82A}">
                    <a16:rowId xmlns:a16="http://schemas.microsoft.com/office/drawing/2014/main" val="3874242489"/>
                  </a:ext>
                </a:extLst>
              </a:tr>
              <a:tr h="328650">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rPr>
                        <a:t>Meteorological Measurement System (MMS)</a:t>
                      </a:r>
                    </a:p>
                  </a:txBody>
                  <a:tcPr marL="53149" marR="53149"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rPr>
                        <a:t>T, P, horizontal and vertical winds</a:t>
                      </a:r>
                    </a:p>
                  </a:txBody>
                  <a:tcPr marL="53149" marR="53149"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rPr>
                        <a:t>Paul Bui (NASA Ames)</a:t>
                      </a:r>
                    </a:p>
                  </a:txBody>
                  <a:tcPr marL="53149" marR="53149" marT="0" marB="0" anchor="ctr"/>
                </a:tc>
                <a:extLst>
                  <a:ext uri="{0D108BD9-81ED-4DB2-BD59-A6C34878D82A}">
                    <a16:rowId xmlns:a16="http://schemas.microsoft.com/office/drawing/2014/main" val="392028589"/>
                  </a:ext>
                </a:extLst>
              </a:tr>
            </a:tbl>
          </a:graphicData>
        </a:graphic>
      </p:graphicFrame>
      <p:sp>
        <p:nvSpPr>
          <p:cNvPr id="5" name="TextBox 4">
            <a:extLst>
              <a:ext uri="{FF2B5EF4-FFF2-40B4-BE49-F238E27FC236}">
                <a16:creationId xmlns:a16="http://schemas.microsoft.com/office/drawing/2014/main" id="{9A83FD00-B17F-46F5-AB7F-6BC6DD178622}"/>
              </a:ext>
            </a:extLst>
          </p:cNvPr>
          <p:cNvSpPr txBox="1"/>
          <p:nvPr/>
        </p:nvSpPr>
        <p:spPr>
          <a:xfrm>
            <a:off x="3734601" y="-13193"/>
            <a:ext cx="5113579" cy="369332"/>
          </a:xfrm>
          <a:prstGeom prst="rect">
            <a:avLst/>
          </a:prstGeom>
          <a:noFill/>
        </p:spPr>
        <p:txBody>
          <a:bodyPr wrap="none" rtlCol="0">
            <a:spAutoFit/>
          </a:bodyPr>
          <a:lstStyle/>
          <a:p>
            <a:r>
              <a:rPr lang="en-US" b="1" dirty="0"/>
              <a:t>ASIA-AQ DC-8 Instrument Payload and Investigators</a:t>
            </a:r>
          </a:p>
        </p:txBody>
      </p:sp>
    </p:spTree>
    <p:extLst>
      <p:ext uri="{BB962C8B-B14F-4D97-AF65-F5344CB8AC3E}">
        <p14:creationId xmlns:p14="http://schemas.microsoft.com/office/powerpoint/2010/main" val="29130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83FD00-B17F-46F5-AB7F-6BC6DD178622}"/>
              </a:ext>
            </a:extLst>
          </p:cNvPr>
          <p:cNvSpPr txBox="1"/>
          <p:nvPr/>
        </p:nvSpPr>
        <p:spPr>
          <a:xfrm>
            <a:off x="3724975" y="131190"/>
            <a:ext cx="5128455" cy="369332"/>
          </a:xfrm>
          <a:prstGeom prst="rect">
            <a:avLst/>
          </a:prstGeom>
          <a:noFill/>
        </p:spPr>
        <p:txBody>
          <a:bodyPr wrap="none" rtlCol="0">
            <a:spAutoFit/>
          </a:bodyPr>
          <a:lstStyle/>
          <a:p>
            <a:r>
              <a:rPr lang="en-US" b="1" dirty="0"/>
              <a:t>ASIA-AQ GV Instrument Payload and Investigators</a:t>
            </a:r>
          </a:p>
        </p:txBody>
      </p:sp>
      <p:graphicFrame>
        <p:nvGraphicFramePr>
          <p:cNvPr id="2" name="Table 1">
            <a:extLst>
              <a:ext uri="{FF2B5EF4-FFF2-40B4-BE49-F238E27FC236}">
                <a16:creationId xmlns:a16="http://schemas.microsoft.com/office/drawing/2014/main" id="{413D2B6B-242F-45D3-B7C8-93EE5937644F}"/>
              </a:ext>
            </a:extLst>
          </p:cNvPr>
          <p:cNvGraphicFramePr>
            <a:graphicFrameLocks noGrp="1"/>
          </p:cNvGraphicFramePr>
          <p:nvPr>
            <p:extLst>
              <p:ext uri="{D42A27DB-BD31-4B8C-83A1-F6EECF244321}">
                <p14:modId xmlns:p14="http://schemas.microsoft.com/office/powerpoint/2010/main" val="1265194855"/>
              </p:ext>
            </p:extLst>
          </p:nvPr>
        </p:nvGraphicFramePr>
        <p:xfrm>
          <a:off x="474846" y="652706"/>
          <a:ext cx="11242307" cy="1445950"/>
        </p:xfrm>
        <a:graphic>
          <a:graphicData uri="http://schemas.openxmlformats.org/drawingml/2006/table">
            <a:tbl>
              <a:tblPr firstRow="1" firstCol="1" bandRow="1">
                <a:tableStyleId>{5C22544A-7EE6-4342-B048-85BDC9FD1C3A}</a:tableStyleId>
              </a:tblPr>
              <a:tblGrid>
                <a:gridCol w="4270409">
                  <a:extLst>
                    <a:ext uri="{9D8B030D-6E8A-4147-A177-3AD203B41FA5}">
                      <a16:colId xmlns:a16="http://schemas.microsoft.com/office/drawing/2014/main" val="3249424168"/>
                    </a:ext>
                  </a:extLst>
                </a:gridCol>
                <a:gridCol w="3378467">
                  <a:extLst>
                    <a:ext uri="{9D8B030D-6E8A-4147-A177-3AD203B41FA5}">
                      <a16:colId xmlns:a16="http://schemas.microsoft.com/office/drawing/2014/main" val="1385225063"/>
                    </a:ext>
                  </a:extLst>
                </a:gridCol>
                <a:gridCol w="3593431">
                  <a:extLst>
                    <a:ext uri="{9D8B030D-6E8A-4147-A177-3AD203B41FA5}">
                      <a16:colId xmlns:a16="http://schemas.microsoft.com/office/drawing/2014/main" val="2704183563"/>
                    </a:ext>
                  </a:extLst>
                </a:gridCol>
              </a:tblGrid>
              <a:tr h="283934">
                <a:tc>
                  <a:txBody>
                    <a:bodyPr/>
                    <a:lstStyle/>
                    <a:p>
                      <a:pPr marL="0" marR="0" algn="ctr">
                        <a:lnSpc>
                          <a:spcPct val="107000"/>
                        </a:lnSpc>
                        <a:spcBef>
                          <a:spcPts val="0"/>
                        </a:spcBef>
                        <a:spcAft>
                          <a:spcPts val="0"/>
                        </a:spcAft>
                      </a:pPr>
                      <a:r>
                        <a:rPr lang="en-MY" sz="1400">
                          <a:effectLst/>
                        </a:rPr>
                        <a:t>Instrument Name/Technique</a:t>
                      </a:r>
                      <a:endParaRPr lang="en-US" sz="1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Parameters Measured </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a:effectLst/>
                        </a:rPr>
                        <a:t>Investigator(s)</a:t>
                      </a:r>
                      <a:endParaRPr lang="en-US" sz="14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90725648"/>
                  </a:ext>
                </a:extLst>
              </a:tr>
              <a:tr h="581008">
                <a:tc>
                  <a:txBody>
                    <a:bodyPr/>
                    <a:lstStyle/>
                    <a:p>
                      <a:pPr marL="0" marR="0" algn="ctr">
                        <a:lnSpc>
                          <a:spcPct val="107000"/>
                        </a:lnSpc>
                        <a:spcBef>
                          <a:spcPts val="0"/>
                        </a:spcBef>
                        <a:spcAft>
                          <a:spcPts val="0"/>
                        </a:spcAft>
                      </a:pPr>
                      <a:r>
                        <a:rPr lang="en-MY" sz="1400" dirty="0">
                          <a:effectLst/>
                        </a:rPr>
                        <a:t>GEO-CAPE Airborne Simulator)/UV Spectrometer</a:t>
                      </a:r>
                    </a:p>
                    <a:p>
                      <a:pPr marL="0" marR="0" algn="ctr">
                        <a:lnSpc>
                          <a:spcPct val="107000"/>
                        </a:lnSpc>
                        <a:spcBef>
                          <a:spcPts val="0"/>
                        </a:spcBef>
                        <a:spcAft>
                          <a:spcPts val="0"/>
                        </a:spcAft>
                      </a:pPr>
                      <a:r>
                        <a:rPr lang="en-MY" sz="1400" dirty="0">
                          <a:effectLst/>
                          <a:latin typeface="Calibri" panose="020F0502020204030204" pitchFamily="34" charset="0"/>
                          <a:ea typeface="Calibri" panose="020F0502020204030204" pitchFamily="34" charset="0"/>
                        </a:rPr>
                        <a:t>(GCAS)</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Trace gas column densities of NO</a:t>
                      </a:r>
                      <a:r>
                        <a:rPr lang="en-MY" sz="1400" baseline="-25000" dirty="0">
                          <a:effectLst/>
                        </a:rPr>
                        <a:t>2</a:t>
                      </a:r>
                      <a:r>
                        <a:rPr lang="en-MY" sz="1400" dirty="0">
                          <a:effectLst/>
                        </a:rPr>
                        <a:t> and CH­</a:t>
                      </a:r>
                      <a:r>
                        <a:rPr lang="en-MY" sz="1400" baseline="-25000" dirty="0">
                          <a:effectLst/>
                        </a:rPr>
                        <a:t>2</a:t>
                      </a:r>
                      <a:r>
                        <a:rPr lang="en-MY" sz="1400" dirty="0">
                          <a:effectLst/>
                        </a:rPr>
                        <a:t>O</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a:effectLst/>
                        </a:rPr>
                        <a:t>Laura Judd (NASA Langley) and </a:t>
                      </a:r>
                      <a:endParaRPr lang="en-US" sz="1400">
                        <a:effectLst/>
                      </a:endParaRPr>
                    </a:p>
                    <a:p>
                      <a:pPr marL="0" marR="0" algn="ctr">
                        <a:lnSpc>
                          <a:spcPct val="107000"/>
                        </a:lnSpc>
                        <a:spcBef>
                          <a:spcPts val="0"/>
                        </a:spcBef>
                        <a:spcAft>
                          <a:spcPts val="0"/>
                        </a:spcAft>
                      </a:pPr>
                      <a:r>
                        <a:rPr lang="en-MY" sz="1400">
                          <a:effectLst/>
                        </a:rPr>
                        <a:t>Scott Janz (NASA Goddard)</a:t>
                      </a:r>
                      <a:endParaRPr lang="en-US" sz="14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42074765"/>
                  </a:ext>
                </a:extLst>
              </a:tr>
              <a:tr h="581008">
                <a:tc>
                  <a:txBody>
                    <a:bodyPr/>
                    <a:lstStyle/>
                    <a:p>
                      <a:pPr marL="0" marR="0" algn="ctr">
                        <a:lnSpc>
                          <a:spcPct val="107000"/>
                        </a:lnSpc>
                        <a:spcBef>
                          <a:spcPts val="0"/>
                        </a:spcBef>
                        <a:spcAft>
                          <a:spcPts val="0"/>
                        </a:spcAft>
                      </a:pPr>
                      <a:r>
                        <a:rPr lang="en-MY" sz="1400" dirty="0">
                          <a:effectLst/>
                        </a:rPr>
                        <a:t>High Spectral Resolution Lidar/Differential </a:t>
                      </a:r>
                    </a:p>
                    <a:p>
                      <a:pPr marL="0" marR="0" algn="ctr">
                        <a:lnSpc>
                          <a:spcPct val="107000"/>
                        </a:lnSpc>
                        <a:spcBef>
                          <a:spcPts val="0"/>
                        </a:spcBef>
                        <a:spcAft>
                          <a:spcPts val="0"/>
                        </a:spcAft>
                      </a:pPr>
                      <a:r>
                        <a:rPr lang="en-MY" sz="1400" dirty="0">
                          <a:effectLst/>
                        </a:rPr>
                        <a:t>Absorption Lidar (HSRL/DIAL)</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Vertically resolved profiles of aerosol backscatter, aerosol extinction, and ozone</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John Hair (NASA Langley)</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904720750"/>
                  </a:ext>
                </a:extLst>
              </a:tr>
            </a:tbl>
          </a:graphicData>
        </a:graphic>
      </p:graphicFrame>
      <p:graphicFrame>
        <p:nvGraphicFramePr>
          <p:cNvPr id="3" name="Table 2">
            <a:extLst>
              <a:ext uri="{FF2B5EF4-FFF2-40B4-BE49-F238E27FC236}">
                <a16:creationId xmlns:a16="http://schemas.microsoft.com/office/drawing/2014/main" id="{A5B0FAB1-8C99-485A-B6D1-0ABFEAE0614E}"/>
              </a:ext>
            </a:extLst>
          </p:cNvPr>
          <p:cNvGraphicFramePr>
            <a:graphicFrameLocks noGrp="1"/>
          </p:cNvGraphicFramePr>
          <p:nvPr>
            <p:extLst>
              <p:ext uri="{D42A27DB-BD31-4B8C-83A1-F6EECF244321}">
                <p14:modId xmlns:p14="http://schemas.microsoft.com/office/powerpoint/2010/main" val="2949527418"/>
              </p:ext>
            </p:extLst>
          </p:nvPr>
        </p:nvGraphicFramePr>
        <p:xfrm>
          <a:off x="474846" y="2841965"/>
          <a:ext cx="11242307" cy="1518281"/>
        </p:xfrm>
        <a:graphic>
          <a:graphicData uri="http://schemas.openxmlformats.org/drawingml/2006/table">
            <a:tbl>
              <a:tblPr firstRow="1" firstCol="1" bandRow="1">
                <a:tableStyleId>{5C22544A-7EE6-4342-B048-85BDC9FD1C3A}</a:tableStyleId>
              </a:tblPr>
              <a:tblGrid>
                <a:gridCol w="4260783">
                  <a:extLst>
                    <a:ext uri="{9D8B030D-6E8A-4147-A177-3AD203B41FA5}">
                      <a16:colId xmlns:a16="http://schemas.microsoft.com/office/drawing/2014/main" val="1922530462"/>
                    </a:ext>
                  </a:extLst>
                </a:gridCol>
                <a:gridCol w="3388093">
                  <a:extLst>
                    <a:ext uri="{9D8B030D-6E8A-4147-A177-3AD203B41FA5}">
                      <a16:colId xmlns:a16="http://schemas.microsoft.com/office/drawing/2014/main" val="3303701104"/>
                    </a:ext>
                  </a:extLst>
                </a:gridCol>
                <a:gridCol w="3593431">
                  <a:extLst>
                    <a:ext uri="{9D8B030D-6E8A-4147-A177-3AD203B41FA5}">
                      <a16:colId xmlns:a16="http://schemas.microsoft.com/office/drawing/2014/main" val="3733318043"/>
                    </a:ext>
                  </a:extLst>
                </a:gridCol>
              </a:tblGrid>
              <a:tr h="298137">
                <a:tc>
                  <a:txBody>
                    <a:bodyPr/>
                    <a:lstStyle/>
                    <a:p>
                      <a:pPr marL="0" marR="0" algn="ctr">
                        <a:lnSpc>
                          <a:spcPct val="107000"/>
                        </a:lnSpc>
                        <a:spcBef>
                          <a:spcPts val="0"/>
                        </a:spcBef>
                        <a:spcAft>
                          <a:spcPts val="0"/>
                        </a:spcAft>
                      </a:pPr>
                      <a:r>
                        <a:rPr lang="en-MY" sz="1400" dirty="0">
                          <a:effectLst/>
                        </a:rPr>
                        <a:t>Instrument Name/Technique</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Parameters Measured</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Investigator(s)</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515714848"/>
                  </a:ext>
                </a:extLst>
              </a:tr>
              <a:tr h="610072">
                <a:tc>
                  <a:txBody>
                    <a:bodyPr/>
                    <a:lstStyle/>
                    <a:p>
                      <a:pPr marL="0" marR="0" algn="ctr">
                        <a:lnSpc>
                          <a:spcPct val="107000"/>
                        </a:lnSpc>
                        <a:spcBef>
                          <a:spcPts val="0"/>
                        </a:spcBef>
                        <a:spcAft>
                          <a:spcPts val="0"/>
                        </a:spcAft>
                      </a:pPr>
                      <a:r>
                        <a:rPr lang="en-MY" sz="1400">
                          <a:effectLst/>
                        </a:rPr>
                        <a:t>High Altitude Lidar Observatory (HALO)</a:t>
                      </a:r>
                      <a:endParaRPr lang="en-US" sz="1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Vertically resolved profiles of aerosols; methane column densities</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Amin Nehrir (NASA Langley)</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641416557"/>
                  </a:ext>
                </a:extLst>
              </a:tr>
              <a:tr h="610072">
                <a:tc>
                  <a:txBody>
                    <a:bodyPr/>
                    <a:lstStyle/>
                    <a:p>
                      <a:pPr marL="0" marR="0" algn="ctr">
                        <a:lnSpc>
                          <a:spcPct val="107000"/>
                        </a:lnSpc>
                        <a:spcBef>
                          <a:spcPts val="0"/>
                        </a:spcBef>
                        <a:spcAft>
                          <a:spcPts val="0"/>
                        </a:spcAft>
                      </a:pPr>
                      <a:r>
                        <a:rPr lang="en-MY" sz="1400">
                          <a:effectLst/>
                        </a:rPr>
                        <a:t>Airborne Visible/Infrared Imaging Spectrometer (AVIRIS)</a:t>
                      </a:r>
                      <a:endParaRPr lang="en-US" sz="14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Large point source emissions of CO</a:t>
                      </a:r>
                      <a:r>
                        <a:rPr lang="en-MY" sz="1400" baseline="-25000" dirty="0">
                          <a:effectLst/>
                        </a:rPr>
                        <a:t>2</a:t>
                      </a:r>
                      <a:r>
                        <a:rPr lang="en-MY" sz="1400" dirty="0">
                          <a:effectLst/>
                        </a:rPr>
                        <a:t> and CH</a:t>
                      </a:r>
                      <a:r>
                        <a:rPr lang="en-MY" sz="1400" baseline="-25000" dirty="0">
                          <a:effectLst/>
                        </a:rPr>
                        <a:t>4</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Robert Green, Charles Miller, and Michael Eastwood (NASA JPL)</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58839782"/>
                  </a:ext>
                </a:extLst>
              </a:tr>
            </a:tbl>
          </a:graphicData>
        </a:graphic>
      </p:graphicFrame>
      <p:sp>
        <p:nvSpPr>
          <p:cNvPr id="6" name="TextBox 5">
            <a:extLst>
              <a:ext uri="{FF2B5EF4-FFF2-40B4-BE49-F238E27FC236}">
                <a16:creationId xmlns:a16="http://schemas.microsoft.com/office/drawing/2014/main" id="{1F09EDC8-AA6B-49AD-B7D0-6A2EF1656D9F}"/>
              </a:ext>
            </a:extLst>
          </p:cNvPr>
          <p:cNvSpPr txBox="1"/>
          <p:nvPr/>
        </p:nvSpPr>
        <p:spPr>
          <a:xfrm>
            <a:off x="3724974" y="2298959"/>
            <a:ext cx="5128455" cy="369332"/>
          </a:xfrm>
          <a:prstGeom prst="rect">
            <a:avLst/>
          </a:prstGeom>
          <a:noFill/>
        </p:spPr>
        <p:txBody>
          <a:bodyPr wrap="none" rtlCol="0">
            <a:spAutoFit/>
          </a:bodyPr>
          <a:lstStyle/>
          <a:p>
            <a:r>
              <a:rPr lang="en-US" b="1" dirty="0"/>
              <a:t>ASIA-AQ GIII Instrument Payload and Investigators</a:t>
            </a:r>
          </a:p>
        </p:txBody>
      </p:sp>
      <p:sp>
        <p:nvSpPr>
          <p:cNvPr id="8" name="TextBox 7">
            <a:extLst>
              <a:ext uri="{FF2B5EF4-FFF2-40B4-BE49-F238E27FC236}">
                <a16:creationId xmlns:a16="http://schemas.microsoft.com/office/drawing/2014/main" id="{25FD25A9-6369-416C-9B1D-053C2217D378}"/>
              </a:ext>
            </a:extLst>
          </p:cNvPr>
          <p:cNvSpPr txBox="1"/>
          <p:nvPr/>
        </p:nvSpPr>
        <p:spPr>
          <a:xfrm>
            <a:off x="3424987" y="4533920"/>
            <a:ext cx="5728428" cy="369332"/>
          </a:xfrm>
          <a:prstGeom prst="rect">
            <a:avLst/>
          </a:prstGeom>
          <a:noFill/>
        </p:spPr>
        <p:txBody>
          <a:bodyPr wrap="none" rtlCol="0">
            <a:spAutoFit/>
          </a:bodyPr>
          <a:lstStyle/>
          <a:p>
            <a:r>
              <a:rPr lang="en-US" b="1" dirty="0"/>
              <a:t>ASIA-AQ (NASA funded) Air Quality Modeling Investigators</a:t>
            </a:r>
          </a:p>
        </p:txBody>
      </p:sp>
      <p:graphicFrame>
        <p:nvGraphicFramePr>
          <p:cNvPr id="9" name="Table 8">
            <a:extLst>
              <a:ext uri="{FF2B5EF4-FFF2-40B4-BE49-F238E27FC236}">
                <a16:creationId xmlns:a16="http://schemas.microsoft.com/office/drawing/2014/main" id="{BAB6D5F8-1486-466E-BAE9-3AF1AB0E161A}"/>
              </a:ext>
            </a:extLst>
          </p:cNvPr>
          <p:cNvGraphicFramePr>
            <a:graphicFrameLocks noGrp="1"/>
          </p:cNvGraphicFramePr>
          <p:nvPr>
            <p:extLst>
              <p:ext uri="{D42A27DB-BD31-4B8C-83A1-F6EECF244321}">
                <p14:modId xmlns:p14="http://schemas.microsoft.com/office/powerpoint/2010/main" val="3522264037"/>
              </p:ext>
            </p:extLst>
          </p:nvPr>
        </p:nvGraphicFramePr>
        <p:xfrm>
          <a:off x="559870" y="5025296"/>
          <a:ext cx="11242307" cy="1550931"/>
        </p:xfrm>
        <a:graphic>
          <a:graphicData uri="http://schemas.openxmlformats.org/drawingml/2006/table">
            <a:tbl>
              <a:tblPr firstRow="1" firstCol="1" bandRow="1">
                <a:tableStyleId>{5C22544A-7EE6-4342-B048-85BDC9FD1C3A}</a:tableStyleId>
              </a:tblPr>
              <a:tblGrid>
                <a:gridCol w="5956433">
                  <a:extLst>
                    <a:ext uri="{9D8B030D-6E8A-4147-A177-3AD203B41FA5}">
                      <a16:colId xmlns:a16="http://schemas.microsoft.com/office/drawing/2014/main" val="1922530462"/>
                    </a:ext>
                  </a:extLst>
                </a:gridCol>
                <a:gridCol w="5285874">
                  <a:extLst>
                    <a:ext uri="{9D8B030D-6E8A-4147-A177-3AD203B41FA5}">
                      <a16:colId xmlns:a16="http://schemas.microsoft.com/office/drawing/2014/main" val="3303701104"/>
                    </a:ext>
                  </a:extLst>
                </a:gridCol>
              </a:tblGrid>
              <a:tr h="325653">
                <a:tc>
                  <a:txBody>
                    <a:bodyPr/>
                    <a:lstStyle/>
                    <a:p>
                      <a:pPr marL="0" marR="0" algn="ctr">
                        <a:lnSpc>
                          <a:spcPct val="107000"/>
                        </a:lnSpc>
                        <a:spcBef>
                          <a:spcPts val="0"/>
                        </a:spcBef>
                        <a:spcAft>
                          <a:spcPts val="0"/>
                        </a:spcAft>
                      </a:pPr>
                      <a:r>
                        <a:rPr lang="en-MY" sz="1400" dirty="0">
                          <a:effectLst/>
                        </a:rPr>
                        <a:t>Model Name</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Investigator(s)</a:t>
                      </a:r>
                      <a:endParaRPr lang="en-US" sz="14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515714848"/>
                  </a:ext>
                </a:extLst>
              </a:tr>
              <a:tr h="325653">
                <a:tc>
                  <a:txBody>
                    <a:bodyPr/>
                    <a:lstStyle/>
                    <a:p>
                      <a:pPr marL="0" marR="0" algn="ctr">
                        <a:lnSpc>
                          <a:spcPct val="107000"/>
                        </a:lnSpc>
                        <a:spcBef>
                          <a:spcPts val="0"/>
                        </a:spcBef>
                        <a:spcAft>
                          <a:spcPts val="0"/>
                        </a:spcAft>
                      </a:pPr>
                      <a:r>
                        <a:rPr lang="en-MY" sz="1400" dirty="0">
                          <a:effectLst/>
                        </a:rPr>
                        <a:t>WRF-Chem UCLA</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MY" sz="1400" dirty="0">
                          <a:effectLst/>
                        </a:rPr>
                        <a:t>Pablo Saide (UCLA) and David Peterson (NRL)</a:t>
                      </a:r>
                      <a:endParaRPr lang="en-US" sz="14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952036324"/>
                  </a:ext>
                </a:extLst>
              </a:tr>
              <a:tr h="299875">
                <a:tc>
                  <a:txBody>
                    <a:bodyPr/>
                    <a:lstStyle/>
                    <a:p>
                      <a:pPr marL="0" marR="0" algn="ctr">
                        <a:lnSpc>
                          <a:spcPct val="107000"/>
                        </a:lnSpc>
                        <a:spcBef>
                          <a:spcPts val="0"/>
                        </a:spcBef>
                        <a:spcAft>
                          <a:spcPts val="0"/>
                        </a:spcAft>
                      </a:pPr>
                      <a:r>
                        <a:rPr lang="en-US" sz="1400" dirty="0" err="1">
                          <a:effectLst/>
                          <a:latin typeface="Calibri" panose="020F0502020204030204" pitchFamily="34" charset="0"/>
                          <a:ea typeface="Calibri" panose="020F0502020204030204" pitchFamily="34" charset="0"/>
                        </a:rPr>
                        <a:t>MUlti</a:t>
                      </a:r>
                      <a:r>
                        <a:rPr lang="en-US" sz="1400" dirty="0">
                          <a:effectLst/>
                          <a:latin typeface="Calibri" panose="020F0502020204030204" pitchFamily="34" charset="0"/>
                          <a:ea typeface="Calibri" panose="020F0502020204030204" pitchFamily="34" charset="0"/>
                        </a:rPr>
                        <a:t>-Scale Infrastructure for Chemistry and Aerosols (MUSICA)</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rPr>
                        <a:t>Louisa Emmons (National Center for Atmospheric Research)</a:t>
                      </a:r>
                    </a:p>
                  </a:txBody>
                  <a:tcPr marL="68580" marR="68580" marT="0" marB="0" anchor="ctr"/>
                </a:tc>
                <a:extLst>
                  <a:ext uri="{0D108BD9-81ED-4DB2-BD59-A6C34878D82A}">
                    <a16:rowId xmlns:a16="http://schemas.microsoft.com/office/drawing/2014/main" val="1458839782"/>
                  </a:ext>
                </a:extLst>
              </a:tr>
              <a:tr h="299875">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rPr>
                        <a:t>GEOS-FP and GEOS-CF</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rPr>
                        <a:t>Patricia Castellanos and Arlindo DaSilva (NASA Goddard)</a:t>
                      </a:r>
                    </a:p>
                  </a:txBody>
                  <a:tcPr marL="68580" marR="68580" marT="0" marB="0" anchor="ctr"/>
                </a:tc>
                <a:extLst>
                  <a:ext uri="{0D108BD9-81ED-4DB2-BD59-A6C34878D82A}">
                    <a16:rowId xmlns:a16="http://schemas.microsoft.com/office/drawing/2014/main" val="677458551"/>
                  </a:ext>
                </a:extLst>
              </a:tr>
              <a:tr h="299875">
                <a:tc>
                  <a:txBody>
                    <a:bodyPr/>
                    <a:lstStyle/>
                    <a:p>
                      <a:pPr marL="0" marR="0" algn="ctr">
                        <a:lnSpc>
                          <a:spcPct val="107000"/>
                        </a:lnSpc>
                        <a:spcBef>
                          <a:spcPts val="0"/>
                        </a:spcBef>
                        <a:spcAft>
                          <a:spcPts val="0"/>
                        </a:spcAft>
                      </a:pPr>
                      <a:r>
                        <a:rPr lang="en-US" sz="1400" dirty="0" err="1">
                          <a:effectLst/>
                          <a:latin typeface="Calibri" panose="020F0502020204030204" pitchFamily="34" charset="0"/>
                          <a:ea typeface="Calibri" panose="020F0502020204030204" pitchFamily="34" charset="0"/>
                        </a:rPr>
                        <a:t>UIowa</a:t>
                      </a:r>
                      <a:r>
                        <a:rPr lang="en-US" sz="1400" dirty="0">
                          <a:effectLst/>
                          <a:latin typeface="Calibri" panose="020F0502020204030204" pitchFamily="34" charset="0"/>
                          <a:ea typeface="Calibri" panose="020F0502020204030204" pitchFamily="34" charset="0"/>
                        </a:rPr>
                        <a:t> WRF-Chem</a:t>
                      </a:r>
                    </a:p>
                  </a:txBody>
                  <a:tcPr marL="68580" marR="68580" marT="0" marB="0" anchor="ctr"/>
                </a:tc>
                <a:tc>
                  <a:txBody>
                    <a:bodyPr/>
                    <a:lstStyle/>
                    <a:p>
                      <a:pPr marL="0" marR="0" algn="ctr">
                        <a:lnSpc>
                          <a:spcPct val="107000"/>
                        </a:lnSpc>
                        <a:spcBef>
                          <a:spcPts val="0"/>
                        </a:spcBef>
                        <a:spcAft>
                          <a:spcPts val="0"/>
                        </a:spcAft>
                      </a:pPr>
                      <a:r>
                        <a:rPr lang="en-US" sz="1400" dirty="0">
                          <a:effectLst/>
                          <a:latin typeface="Calibri" panose="020F0502020204030204" pitchFamily="34" charset="0"/>
                        </a:rPr>
                        <a:t>Greg Carmichael and Jun Wang (University of Iowa)</a:t>
                      </a:r>
                    </a:p>
                  </a:txBody>
                  <a:tcPr marL="68580" marR="68580" marT="0" marB="0" anchor="ctr"/>
                </a:tc>
                <a:extLst>
                  <a:ext uri="{0D108BD9-81ED-4DB2-BD59-A6C34878D82A}">
                    <a16:rowId xmlns:a16="http://schemas.microsoft.com/office/drawing/2014/main" val="4239984572"/>
                  </a:ext>
                </a:extLst>
              </a:tr>
            </a:tbl>
          </a:graphicData>
        </a:graphic>
      </p:graphicFrame>
    </p:spTree>
    <p:extLst>
      <p:ext uri="{BB962C8B-B14F-4D97-AF65-F5344CB8AC3E}">
        <p14:creationId xmlns:p14="http://schemas.microsoft.com/office/powerpoint/2010/main" val="71633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4F38-4844-8813-C973-EF6E7C203700}"/>
              </a:ext>
            </a:extLst>
          </p:cNvPr>
          <p:cNvSpPr>
            <a:spLocks noGrp="1"/>
          </p:cNvSpPr>
          <p:nvPr>
            <p:ph type="title"/>
          </p:nvPr>
        </p:nvSpPr>
        <p:spPr/>
        <p:txBody>
          <a:bodyPr/>
          <a:lstStyle/>
          <a:p>
            <a:r>
              <a:rPr lang="en-US" dirty="0"/>
              <a:t>DC-8 Team Introduction</a:t>
            </a:r>
          </a:p>
        </p:txBody>
      </p:sp>
      <p:sp>
        <p:nvSpPr>
          <p:cNvPr id="3" name="Content Placeholder 2">
            <a:extLst>
              <a:ext uri="{FF2B5EF4-FFF2-40B4-BE49-F238E27FC236}">
                <a16:creationId xmlns:a16="http://schemas.microsoft.com/office/drawing/2014/main" id="{C72872D5-40D2-F140-80F8-99B04910EAFF}"/>
              </a:ext>
            </a:extLst>
          </p:cNvPr>
          <p:cNvSpPr>
            <a:spLocks noGrp="1"/>
          </p:cNvSpPr>
          <p:nvPr>
            <p:ph idx="1"/>
          </p:nvPr>
        </p:nvSpPr>
        <p:spPr>
          <a:xfrm>
            <a:off x="838200" y="1690688"/>
            <a:ext cx="10515600" cy="4351338"/>
          </a:xfrm>
        </p:spPr>
        <p:txBody>
          <a:bodyPr>
            <a:normAutofit fontScale="62500" lnSpcReduction="20000"/>
          </a:bodyPr>
          <a:lstStyle/>
          <a:p>
            <a:r>
              <a:rPr lang="en-US" b="1" dirty="0">
                <a:solidFill>
                  <a:schemeClr val="accent6"/>
                </a:solidFill>
              </a:rPr>
              <a:t>AFRC lead for payload integration</a:t>
            </a:r>
          </a:p>
          <a:p>
            <a:pPr lvl="1"/>
            <a:r>
              <a:rPr lang="en-US" dirty="0">
                <a:solidFill>
                  <a:schemeClr val="accent6"/>
                </a:solidFill>
              </a:rPr>
              <a:t>Adam Webster is consulting only</a:t>
            </a:r>
          </a:p>
          <a:p>
            <a:pPr lvl="1"/>
            <a:r>
              <a:rPr lang="en-US" dirty="0">
                <a:solidFill>
                  <a:schemeClr val="accent6"/>
                </a:solidFill>
              </a:rPr>
              <a:t>Thomas Matthews is primary contact for </a:t>
            </a:r>
            <a:r>
              <a:rPr lang="en-US" i="1" u="sng" dirty="0">
                <a:solidFill>
                  <a:schemeClr val="accent6"/>
                </a:solidFill>
              </a:rPr>
              <a:t>all</a:t>
            </a:r>
            <a:r>
              <a:rPr lang="en-US" dirty="0">
                <a:solidFill>
                  <a:schemeClr val="accent6"/>
                </a:solidFill>
              </a:rPr>
              <a:t> payload integration correspondence</a:t>
            </a:r>
          </a:p>
          <a:p>
            <a:pPr lvl="2"/>
            <a:r>
              <a:rPr lang="en-US" dirty="0">
                <a:solidFill>
                  <a:schemeClr val="accent6"/>
                </a:solidFill>
              </a:rPr>
              <a:t>Expect email requesting PIFs</a:t>
            </a:r>
          </a:p>
          <a:p>
            <a:r>
              <a:rPr lang="en-US" dirty="0"/>
              <a:t>Thomas Matthews – Lead Operations Engineer</a:t>
            </a:r>
          </a:p>
          <a:p>
            <a:r>
              <a:rPr lang="en-US" dirty="0"/>
              <a:t>Nicki Reid – Deputy Lead Operations Engineer</a:t>
            </a:r>
          </a:p>
          <a:p>
            <a:r>
              <a:rPr lang="en-US" dirty="0"/>
              <a:t>Dan Nolan – Mechanical Design Engineer</a:t>
            </a:r>
          </a:p>
          <a:p>
            <a:r>
              <a:rPr lang="en-US" dirty="0"/>
              <a:t>Tyler Keppel – Payload Integration / Mechanical Design Engineer</a:t>
            </a:r>
          </a:p>
          <a:p>
            <a:r>
              <a:rPr lang="en-US" dirty="0"/>
              <a:t>Jeff Nelms – Lab Manager, Laser and RF Safety &amp; Chemical and Gas Safety</a:t>
            </a:r>
          </a:p>
          <a:p>
            <a:r>
              <a:rPr lang="en-US" dirty="0"/>
              <a:t>John Wong – Pressure Vessel Safety</a:t>
            </a:r>
          </a:p>
          <a:p>
            <a:r>
              <a:rPr lang="en-US" dirty="0"/>
              <a:t>Jasmine Tabla – Visit Request, Foreign National Escort, Qualified Non-Crew Clearances</a:t>
            </a:r>
          </a:p>
          <a:p>
            <a:r>
              <a:rPr lang="en-US" dirty="0"/>
              <a:t>Alberto Rodriguez – Logistics  </a:t>
            </a:r>
          </a:p>
          <a:p>
            <a:r>
              <a:rPr lang="en-US" dirty="0"/>
              <a:t>Kirsten Boogaard – Deputy DC-8 Project Manager</a:t>
            </a:r>
          </a:p>
          <a:p>
            <a:r>
              <a:rPr lang="en-US" dirty="0"/>
              <a:t>Brian Hobbs – DC-8 Project Manager</a:t>
            </a:r>
          </a:p>
        </p:txBody>
      </p:sp>
    </p:spTree>
    <p:extLst>
      <p:ext uri="{BB962C8B-B14F-4D97-AF65-F5344CB8AC3E}">
        <p14:creationId xmlns:p14="http://schemas.microsoft.com/office/powerpoint/2010/main" val="77334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EAE1-190F-4A29-B6CF-D03908F08561}"/>
              </a:ext>
            </a:extLst>
          </p:cNvPr>
          <p:cNvSpPr>
            <a:spLocks noGrp="1"/>
          </p:cNvSpPr>
          <p:nvPr>
            <p:ph type="title"/>
          </p:nvPr>
        </p:nvSpPr>
        <p:spPr>
          <a:xfrm>
            <a:off x="786318" y="79375"/>
            <a:ext cx="10515600" cy="962025"/>
          </a:xfrm>
        </p:spPr>
        <p:txBody>
          <a:bodyPr/>
          <a:lstStyle/>
          <a:p>
            <a:r>
              <a:rPr lang="en-US" dirty="0"/>
              <a:t>DC-8 Campaign Schedule</a:t>
            </a:r>
          </a:p>
        </p:txBody>
      </p:sp>
      <p:sp>
        <p:nvSpPr>
          <p:cNvPr id="6" name="TextBox 5">
            <a:extLst>
              <a:ext uri="{FF2B5EF4-FFF2-40B4-BE49-F238E27FC236}">
                <a16:creationId xmlns:a16="http://schemas.microsoft.com/office/drawing/2014/main" id="{4289AFAA-2305-4769-BA0D-332F631C924D}"/>
              </a:ext>
            </a:extLst>
          </p:cNvPr>
          <p:cNvSpPr txBox="1"/>
          <p:nvPr/>
        </p:nvSpPr>
        <p:spPr>
          <a:xfrm>
            <a:off x="2465582" y="6285815"/>
            <a:ext cx="71570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DC-8 team will be supporting multiple campaigns during ASIA-AQ planning</a:t>
            </a:r>
          </a:p>
        </p:txBody>
      </p:sp>
      <p:pic>
        <p:nvPicPr>
          <p:cNvPr id="7" name="Picture 6">
            <a:extLst>
              <a:ext uri="{FF2B5EF4-FFF2-40B4-BE49-F238E27FC236}">
                <a16:creationId xmlns:a16="http://schemas.microsoft.com/office/drawing/2014/main" id="{C366038C-665F-4655-8251-43ED67CB7B3E}"/>
              </a:ext>
            </a:extLst>
          </p:cNvPr>
          <p:cNvPicPr>
            <a:picLocks noChangeAspect="1"/>
          </p:cNvPicPr>
          <p:nvPr/>
        </p:nvPicPr>
        <p:blipFill>
          <a:blip r:embed="rId2"/>
          <a:stretch>
            <a:fillRect/>
          </a:stretch>
        </p:blipFill>
        <p:spPr>
          <a:xfrm>
            <a:off x="1021793" y="1109776"/>
            <a:ext cx="10044650" cy="4979189"/>
          </a:xfrm>
          <a:prstGeom prst="rect">
            <a:avLst/>
          </a:prstGeom>
        </p:spPr>
      </p:pic>
    </p:spTree>
    <p:extLst>
      <p:ext uri="{BB962C8B-B14F-4D97-AF65-F5344CB8AC3E}">
        <p14:creationId xmlns:p14="http://schemas.microsoft.com/office/powerpoint/2010/main" val="36438615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77381</TotalTime>
  <Words>1359</Words>
  <Application>Microsoft Office PowerPoint</Application>
  <PresentationFormat>Widescreen</PresentationFormat>
  <Paragraphs>211</Paragraphs>
  <Slides>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DC-8 Team Introduction</vt:lpstr>
      <vt:lpstr>DC-8 Campaign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Crawford, James H. (LARC-E303)</dc:creator>
  <cp:lastModifiedBy>Crawford, James H. (LARC-E303)</cp:lastModifiedBy>
  <cp:revision>121</cp:revision>
  <dcterms:created xsi:type="dcterms:W3CDTF">2021-05-06T13:05:25Z</dcterms:created>
  <dcterms:modified xsi:type="dcterms:W3CDTF">2023-03-14T12:24:40Z</dcterms:modified>
</cp:coreProperties>
</file>