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8" r:id="rId3"/>
    <p:sldId id="331" r:id="rId4"/>
    <p:sldId id="322" r:id="rId5"/>
    <p:sldId id="338" r:id="rId6"/>
    <p:sldId id="337" r:id="rId7"/>
    <p:sldId id="312" r:id="rId8"/>
    <p:sldId id="339" r:id="rId9"/>
    <p:sldId id="3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derman, Cris D. (MSFC-IS50)[Leidos, Inc.]" initials="HCD(II" lastIdx="4" clrIdx="0">
    <p:extLst>
      <p:ext uri="{19B8F6BF-5375-455C-9EA6-DF929625EA0E}">
        <p15:presenceInfo xmlns:p15="http://schemas.microsoft.com/office/powerpoint/2012/main" userId="S::cholderm@ndc.nasa.gov::7ec8b927-67b6-44f0-9d94-cd5bf67a9b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327"/>
  </p:normalViewPr>
  <p:slideViewPr>
    <p:cSldViewPr snapToGrid="0" snapToObjects="1">
      <p:cViewPr varScale="1">
        <p:scale>
          <a:sx n="168" d="100"/>
          <a:sy n="168" d="100"/>
        </p:scale>
        <p:origin x="162"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 userId="7ec8b927-67b6-44f0-9d94-cd5bf67a9b92" providerId="ADAL" clId="{CC911ACB-4368-47C1-84F1-B0340026E747}"/>
    <pc:docChg chg="modSld">
      <pc:chgData name="Cris" userId="7ec8b927-67b6-44f0-9d94-cd5bf67a9b92" providerId="ADAL" clId="{CC911ACB-4368-47C1-84F1-B0340026E747}" dt="2022-11-02T20:08:09.187" v="172" actId="20577"/>
      <pc:docMkLst>
        <pc:docMk/>
      </pc:docMkLst>
      <pc:sldChg chg="modSp mod">
        <pc:chgData name="Cris" userId="7ec8b927-67b6-44f0-9d94-cd5bf67a9b92" providerId="ADAL" clId="{CC911ACB-4368-47C1-84F1-B0340026E747}" dt="2022-11-02T20:05:43.318" v="129" actId="20577"/>
        <pc:sldMkLst>
          <pc:docMk/>
          <pc:sldMk cId="2777519588" sldId="331"/>
        </pc:sldMkLst>
        <pc:spChg chg="mod">
          <ac:chgData name="Cris" userId="7ec8b927-67b6-44f0-9d94-cd5bf67a9b92" providerId="ADAL" clId="{CC911ACB-4368-47C1-84F1-B0340026E747}" dt="2022-11-02T20:05:43.318" v="129" actId="20577"/>
          <ac:spMkLst>
            <pc:docMk/>
            <pc:sldMk cId="2777519588" sldId="331"/>
            <ac:spMk id="6" creationId="{FF1698DF-54D3-4A75-9CD8-1D617C67204C}"/>
          </ac:spMkLst>
        </pc:spChg>
      </pc:sldChg>
      <pc:sldChg chg="modSp mod">
        <pc:chgData name="Cris" userId="7ec8b927-67b6-44f0-9d94-cd5bf67a9b92" providerId="ADAL" clId="{CC911ACB-4368-47C1-84F1-B0340026E747}" dt="2022-11-02T20:08:09.187" v="172" actId="20577"/>
        <pc:sldMkLst>
          <pc:docMk/>
          <pc:sldMk cId="914863540" sldId="339"/>
        </pc:sldMkLst>
        <pc:spChg chg="mod">
          <ac:chgData name="Cris" userId="7ec8b927-67b6-44f0-9d94-cd5bf67a9b92" providerId="ADAL" clId="{CC911ACB-4368-47C1-84F1-B0340026E747}" dt="2022-11-02T20:08:09.187" v="172" actId="20577"/>
          <ac:spMkLst>
            <pc:docMk/>
            <pc:sldMk cId="914863540" sldId="339"/>
            <ac:spMk id="2" creationId="{D20FD577-1C8D-485E-981E-A2B91536609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E67C78F6-452B-B14A-B393-CC922EFB84B9}"/>
              </a:ext>
            </a:extLst>
          </p:cNvPr>
          <p:cNvPicPr>
            <a:picLocks noChangeAspect="1"/>
          </p:cNvPicPr>
          <p:nvPr userDrawn="1"/>
        </p:nvPicPr>
        <p:blipFill>
          <a:blip r:embed="rId2"/>
          <a:stretch>
            <a:fillRect/>
          </a:stretch>
        </p:blipFill>
        <p:spPr>
          <a:xfrm>
            <a:off x="-16764" y="-9427"/>
            <a:ext cx="12225528" cy="6876860"/>
          </a:xfrm>
          <a:prstGeom prst="rect">
            <a:avLst/>
          </a:prstGeom>
        </p:spPr>
      </p:pic>
    </p:spTree>
    <p:extLst>
      <p:ext uri="{BB962C8B-B14F-4D97-AF65-F5344CB8AC3E}">
        <p14:creationId xmlns:p14="http://schemas.microsoft.com/office/powerpoint/2010/main" val="399329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0F49F4-EA48-0241-91FC-B7CCE8BFCB92}"/>
              </a:ext>
            </a:extLst>
          </p:cNvPr>
          <p:cNvSpPr>
            <a:spLocks noGrp="1"/>
          </p:cNvSpPr>
          <p:nvPr>
            <p:ph type="dt" sz="half" idx="10"/>
          </p:nvPr>
        </p:nvSpPr>
        <p:spPr>
          <a:xfrm>
            <a:off x="93482" y="6365777"/>
            <a:ext cx="2743200" cy="365125"/>
          </a:xfrm>
          <a:prstGeom prst="rect">
            <a:avLst/>
          </a:prstGeom>
        </p:spPr>
        <p:txBody>
          <a:bodyPr/>
          <a:lstStyle/>
          <a:p>
            <a:fld id="{D0598DE9-067B-DF44-A663-16FAF6240D80}" type="datetimeFigureOut">
              <a:rPr lang="en-US" smtClean="0"/>
              <a:t>11/1/2022</a:t>
            </a:fld>
            <a:endParaRPr lang="en-US"/>
          </a:p>
        </p:txBody>
      </p:sp>
      <p:sp>
        <p:nvSpPr>
          <p:cNvPr id="6" name="Slide Number Placeholder 5">
            <a:extLst>
              <a:ext uri="{FF2B5EF4-FFF2-40B4-BE49-F238E27FC236}">
                <a16:creationId xmlns:a16="http://schemas.microsoft.com/office/drawing/2014/main" id="{8A067B7A-24D4-784D-9387-B66513A0763E}"/>
              </a:ext>
            </a:extLst>
          </p:cNvPr>
          <p:cNvSpPr>
            <a:spLocks noGrp="1"/>
          </p:cNvSpPr>
          <p:nvPr>
            <p:ph type="sldNum" sz="quarter" idx="12"/>
          </p:nvPr>
        </p:nvSpPr>
        <p:spPr>
          <a:xfrm>
            <a:off x="9355318" y="6356350"/>
            <a:ext cx="2743200" cy="365125"/>
          </a:xfrm>
          <a:prstGeom prst="rect">
            <a:avLst/>
          </a:prstGeom>
        </p:spPr>
        <p:txBody>
          <a:bodyPr/>
          <a:lstStyle>
            <a:lvl1pPr algn="r">
              <a:defRPr/>
            </a:lvl1pPr>
          </a:lstStyle>
          <a:p>
            <a:fld id="{A068E2F8-403F-1043-AF70-73888A744859}" type="slidenum">
              <a:rPr lang="en-US" smtClean="0"/>
              <a:pPr/>
              <a:t>‹#›</a:t>
            </a:fld>
            <a:endParaRPr lang="en-US"/>
          </a:p>
        </p:txBody>
      </p:sp>
      <p:sp>
        <p:nvSpPr>
          <p:cNvPr id="3" name="Text Placeholder 2">
            <a:extLst>
              <a:ext uri="{FF2B5EF4-FFF2-40B4-BE49-F238E27FC236}">
                <a16:creationId xmlns:a16="http://schemas.microsoft.com/office/drawing/2014/main" id="{2A380EAB-666A-409B-BCFB-E3A67ED8B337}"/>
              </a:ext>
            </a:extLst>
          </p:cNvPr>
          <p:cNvSpPr>
            <a:spLocks noGrp="1"/>
          </p:cNvSpPr>
          <p:nvPr>
            <p:ph type="body" sz="quarter" idx="13"/>
          </p:nvPr>
        </p:nvSpPr>
        <p:spPr>
          <a:xfrm>
            <a:off x="476250" y="1536700"/>
            <a:ext cx="11255375" cy="4260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2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B2D-473E-774D-9EB7-14071CD3A3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722026-57BF-7A46-BE17-8421692289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4CE20-55F5-8945-9090-170855091755}"/>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5" name="Footer Placeholder 4">
            <a:extLst>
              <a:ext uri="{FF2B5EF4-FFF2-40B4-BE49-F238E27FC236}">
                <a16:creationId xmlns:a16="http://schemas.microsoft.com/office/drawing/2014/main" id="{7910F4DC-CFA1-8E4A-BF4B-BA6BCDF43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275D7C-C84C-3447-8103-4FF78FB98EE3}"/>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427299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3AE9-6598-7745-82E9-C8AFB6C5714E}"/>
              </a:ext>
            </a:extLst>
          </p:cNvPr>
          <p:cNvSpPr>
            <a:spLocks noGrp="1"/>
          </p:cNvSpPr>
          <p:nvPr>
            <p:ph type="title"/>
          </p:nvPr>
        </p:nvSpPr>
        <p:spPr>
          <a:xfrm>
            <a:off x="3581400" y="365125"/>
            <a:ext cx="7772400" cy="787019"/>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6F13DF-7B64-604C-BFD9-9CCCB52C72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69E95-A7E7-7146-9181-763454EB59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15BB0-C8A6-8E49-8E79-8D2DE1BD1442}"/>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6" name="Footer Placeholder 5">
            <a:extLst>
              <a:ext uri="{FF2B5EF4-FFF2-40B4-BE49-F238E27FC236}">
                <a16:creationId xmlns:a16="http://schemas.microsoft.com/office/drawing/2014/main" id="{B25F30E4-2303-D548-8C57-C99595A484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A8FA2D-3342-2644-A89C-65D6E8ED0F7B}"/>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36395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1A31-54A8-564F-986E-028F7E828F2A}"/>
              </a:ext>
            </a:extLst>
          </p:cNvPr>
          <p:cNvSpPr>
            <a:spLocks noGrp="1"/>
          </p:cNvSpPr>
          <p:nvPr>
            <p:ph type="title"/>
          </p:nvPr>
        </p:nvSpPr>
        <p:spPr>
          <a:xfrm>
            <a:off x="3300984" y="365125"/>
            <a:ext cx="8054404" cy="750443"/>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5155D75-0E46-0344-97A7-0E819B286AF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A9012-8AAC-C643-BFE6-33AF3FCC6BE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CED74-48D8-7743-96F4-13DDD1AF7B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38BC7-9BA6-7F41-80DE-181B23C28E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1B807-8072-BD4A-91D6-2354372BA266}"/>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8" name="Footer Placeholder 7">
            <a:extLst>
              <a:ext uri="{FF2B5EF4-FFF2-40B4-BE49-F238E27FC236}">
                <a16:creationId xmlns:a16="http://schemas.microsoft.com/office/drawing/2014/main" id="{B8FA3324-960D-1742-B8B8-3E637B1D2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E3FFD0-F643-3446-A3AA-DE01B747D830}"/>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63657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B2B-0537-A944-9FFC-106F0BEF1548}"/>
              </a:ext>
            </a:extLst>
          </p:cNvPr>
          <p:cNvSpPr>
            <a:spLocks noGrp="1"/>
          </p:cNvSpPr>
          <p:nvPr>
            <p:ph type="title"/>
          </p:nvPr>
        </p:nvSpPr>
        <p:spPr>
          <a:xfrm>
            <a:off x="3273552" y="365125"/>
            <a:ext cx="8080248" cy="768731"/>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AA4AE14E-96E6-1F43-A3B8-17656B6A5F1A}"/>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4" name="Footer Placeholder 3">
            <a:extLst>
              <a:ext uri="{FF2B5EF4-FFF2-40B4-BE49-F238E27FC236}">
                <a16:creationId xmlns:a16="http://schemas.microsoft.com/office/drawing/2014/main" id="{B7F45655-A40B-D442-9CB9-357D7DE7AB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E70F339-1564-B649-81A7-AB4F83A0D91E}"/>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313827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21655-D0FB-FD48-8BC9-A97FCC685B9E}"/>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3" name="Footer Placeholder 2">
            <a:extLst>
              <a:ext uri="{FF2B5EF4-FFF2-40B4-BE49-F238E27FC236}">
                <a16:creationId xmlns:a16="http://schemas.microsoft.com/office/drawing/2014/main" id="{1862B929-2638-CC4F-96D5-862CF9773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4DE03D-1963-7043-80C6-7AA0E675C958}"/>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399021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2CDF-CF7A-F44A-8DC4-41ED9DC4A6B4}"/>
              </a:ext>
            </a:extLst>
          </p:cNvPr>
          <p:cNvSpPr>
            <a:spLocks noGrp="1"/>
          </p:cNvSpPr>
          <p:nvPr>
            <p:ph type="title"/>
          </p:nvPr>
        </p:nvSpPr>
        <p:spPr>
          <a:xfrm>
            <a:off x="839788" y="1335024"/>
            <a:ext cx="3932237" cy="896112"/>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646E87D-7E54-7945-8838-00C6DB841DA8}"/>
              </a:ext>
            </a:extLst>
          </p:cNvPr>
          <p:cNvSpPr>
            <a:spLocks noGrp="1"/>
          </p:cNvSpPr>
          <p:nvPr>
            <p:ph idx="1"/>
          </p:nvPr>
        </p:nvSpPr>
        <p:spPr>
          <a:xfrm>
            <a:off x="5183188" y="1335024"/>
            <a:ext cx="6172200" cy="46997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3734EDC-C100-0248-B693-18ABD2038506}"/>
              </a:ext>
            </a:extLst>
          </p:cNvPr>
          <p:cNvSpPr>
            <a:spLocks noGrp="1"/>
          </p:cNvSpPr>
          <p:nvPr>
            <p:ph type="body" sz="half" idx="2"/>
          </p:nvPr>
        </p:nvSpPr>
        <p:spPr>
          <a:xfrm>
            <a:off x="839788" y="223113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7284E5-1EB6-2944-8D4F-C256F78CAC11}"/>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6" name="Footer Placeholder 5">
            <a:extLst>
              <a:ext uri="{FF2B5EF4-FFF2-40B4-BE49-F238E27FC236}">
                <a16:creationId xmlns:a16="http://schemas.microsoft.com/office/drawing/2014/main" id="{B8BC1094-8708-634B-BDD1-FCC1E98E54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95E042-AFC8-A447-9A1B-CAFD8229213C}"/>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166568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BC6-84B1-4F47-A8E5-01915B44340F}"/>
              </a:ext>
            </a:extLst>
          </p:cNvPr>
          <p:cNvSpPr>
            <a:spLocks noGrp="1"/>
          </p:cNvSpPr>
          <p:nvPr>
            <p:ph type="title"/>
          </p:nvPr>
        </p:nvSpPr>
        <p:spPr>
          <a:xfrm>
            <a:off x="839788" y="1408176"/>
            <a:ext cx="3932237" cy="896112"/>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AB7D19E-3F95-5B48-B5BA-E4D22ACD4B1C}"/>
              </a:ext>
            </a:extLst>
          </p:cNvPr>
          <p:cNvSpPr>
            <a:spLocks noGrp="1"/>
          </p:cNvSpPr>
          <p:nvPr>
            <p:ph type="pic" idx="1"/>
          </p:nvPr>
        </p:nvSpPr>
        <p:spPr>
          <a:xfrm>
            <a:off x="5183188" y="1408176"/>
            <a:ext cx="6172200" cy="46997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04ECD6-E766-114D-8049-5FEDFF346E69}"/>
              </a:ext>
            </a:extLst>
          </p:cNvPr>
          <p:cNvSpPr>
            <a:spLocks noGrp="1"/>
          </p:cNvSpPr>
          <p:nvPr>
            <p:ph type="body" sz="half" idx="2"/>
          </p:nvPr>
        </p:nvSpPr>
        <p:spPr>
          <a:xfrm>
            <a:off x="839788" y="2304288"/>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9F006-E723-AC4A-9064-53B5D551A3B8}"/>
              </a:ext>
            </a:extLst>
          </p:cNvPr>
          <p:cNvSpPr>
            <a:spLocks noGrp="1"/>
          </p:cNvSpPr>
          <p:nvPr>
            <p:ph type="dt" sz="half" idx="10"/>
          </p:nvPr>
        </p:nvSpPr>
        <p:spPr>
          <a:xfrm>
            <a:off x="838200" y="6365777"/>
            <a:ext cx="2743200" cy="365125"/>
          </a:xfrm>
          <a:prstGeom prst="rect">
            <a:avLst/>
          </a:prstGeom>
        </p:spPr>
        <p:txBody>
          <a:bodyPr/>
          <a:lstStyle/>
          <a:p>
            <a:fld id="{D0598DE9-067B-DF44-A663-16FAF6240D80}" type="datetimeFigureOut">
              <a:rPr lang="en-US" smtClean="0"/>
              <a:t>11/1/2022</a:t>
            </a:fld>
            <a:endParaRPr lang="en-US"/>
          </a:p>
        </p:txBody>
      </p:sp>
      <p:sp>
        <p:nvSpPr>
          <p:cNvPr id="6" name="Footer Placeholder 5">
            <a:extLst>
              <a:ext uri="{FF2B5EF4-FFF2-40B4-BE49-F238E27FC236}">
                <a16:creationId xmlns:a16="http://schemas.microsoft.com/office/drawing/2014/main" id="{077B2082-259A-9F44-9B62-B6FBC51EB6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A33364-C068-C34D-81B6-3DD61FCAF527}"/>
              </a:ext>
            </a:extLst>
          </p:cNvPr>
          <p:cNvSpPr>
            <a:spLocks noGrp="1"/>
          </p:cNvSpPr>
          <p:nvPr>
            <p:ph type="sldNum" sz="quarter" idx="12"/>
          </p:nvPr>
        </p:nvSpPr>
        <p:spPr>
          <a:xfrm>
            <a:off x="8610600" y="6356350"/>
            <a:ext cx="2743200" cy="365125"/>
          </a:xfrm>
          <a:prstGeom prst="rect">
            <a:avLst/>
          </a:prstGeom>
        </p:spPr>
        <p:txBody>
          <a:bodyPr/>
          <a:lstStyle/>
          <a:p>
            <a:fld id="{A068E2F8-403F-1043-AF70-73888A744859}" type="slidenum">
              <a:rPr lang="en-US" smtClean="0"/>
              <a:t>‹#›</a:t>
            </a:fld>
            <a:endParaRPr lang="en-US"/>
          </a:p>
        </p:txBody>
      </p:sp>
    </p:spTree>
    <p:extLst>
      <p:ext uri="{BB962C8B-B14F-4D97-AF65-F5344CB8AC3E}">
        <p14:creationId xmlns:p14="http://schemas.microsoft.com/office/powerpoint/2010/main" val="222279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with low confidence">
            <a:extLst>
              <a:ext uri="{FF2B5EF4-FFF2-40B4-BE49-F238E27FC236}">
                <a16:creationId xmlns:a16="http://schemas.microsoft.com/office/drawing/2014/main" id="{00F181D1-6B4E-7A43-A748-5B29E07C3842}"/>
              </a:ext>
            </a:extLst>
          </p:cNvPr>
          <p:cNvPicPr>
            <a:picLocks noChangeAspect="1"/>
          </p:cNvPicPr>
          <p:nvPr userDrawn="1"/>
        </p:nvPicPr>
        <p:blipFill rotWithShape="1">
          <a:blip r:embed="rId11"/>
          <a:srcRect t="22495" b="13994"/>
          <a:stretch/>
        </p:blipFill>
        <p:spPr>
          <a:xfrm>
            <a:off x="-9144" y="-9144"/>
            <a:ext cx="12207240" cy="1162740"/>
          </a:xfrm>
          <a:prstGeom prst="rect">
            <a:avLst/>
          </a:prstGeom>
        </p:spPr>
      </p:pic>
    </p:spTree>
    <p:extLst>
      <p:ext uri="{BB962C8B-B14F-4D97-AF65-F5344CB8AC3E}">
        <p14:creationId xmlns:p14="http://schemas.microsoft.com/office/powerpoint/2010/main" val="194854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dmax.nasa.gov/nams/asset/264025" TargetMode="External"/><Relationship Id="rId2" Type="http://schemas.openxmlformats.org/officeDocument/2006/relationships/hyperlink" Target="https://idmax.nasa.gov/nams/asset/266798" TargetMode="External"/><Relationship Id="rId1" Type="http://schemas.openxmlformats.org/officeDocument/2006/relationships/slideLayout" Target="../slideLayouts/slideLayout2.xml"/><Relationship Id="rId4" Type="http://schemas.openxmlformats.org/officeDocument/2006/relationships/hyperlink" Target="https://esd.nasa.gov/nav_to.do?uri=%2Fkb_view.do%3Fsysparm_article%3DKB0021607%26sysparm_stack%3D%26sysparm_view%3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F426-C905-5847-B933-765A751B0F17}"/>
              </a:ext>
            </a:extLst>
          </p:cNvPr>
          <p:cNvSpPr>
            <a:spLocks noGrp="1"/>
          </p:cNvSpPr>
          <p:nvPr>
            <p:ph type="ctrTitle" idx="4294967295"/>
          </p:nvPr>
        </p:nvSpPr>
        <p:spPr>
          <a:xfrm>
            <a:off x="1524000" y="1122363"/>
            <a:ext cx="9144000" cy="2387600"/>
          </a:xfrm>
          <a:prstGeom prst="rect">
            <a:avLst/>
          </a:prstGeom>
        </p:spPr>
        <p:txBody>
          <a:bodyPr/>
          <a:lstStyle/>
          <a:p>
            <a:r>
              <a:rPr lang="en-US" dirty="0">
                <a:solidFill>
                  <a:schemeClr val="bg1"/>
                </a:solidFill>
              </a:rPr>
              <a:t>Workstation Admin for International Travel</a:t>
            </a:r>
          </a:p>
        </p:txBody>
      </p:sp>
    </p:spTree>
    <p:extLst>
      <p:ext uri="{BB962C8B-B14F-4D97-AF65-F5344CB8AC3E}">
        <p14:creationId xmlns:p14="http://schemas.microsoft.com/office/powerpoint/2010/main" val="41150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A6C39B-011D-4D05-9487-2C073EB2BA9E}"/>
              </a:ext>
            </a:extLst>
          </p:cNvPr>
          <p:cNvSpPr txBox="1"/>
          <p:nvPr/>
        </p:nvSpPr>
        <p:spPr>
          <a:xfrm>
            <a:off x="5902326" y="128380"/>
            <a:ext cx="6105524" cy="523220"/>
          </a:xfrm>
          <a:prstGeom prst="rect">
            <a:avLst/>
          </a:prstGeom>
          <a:noFill/>
        </p:spPr>
        <p:txBody>
          <a:bodyPr wrap="square">
            <a:spAutoFit/>
          </a:bodyPr>
          <a:lstStyle/>
          <a:p>
            <a:pPr algn="r"/>
            <a:r>
              <a:rPr lang="en-US" sz="2800" dirty="0">
                <a:solidFill>
                  <a:schemeClr val="bg1"/>
                </a:solidFill>
                <a:latin typeface="Helvetica" pitchFamily="2" charset="0"/>
              </a:rPr>
              <a:t>Windows Workstation Admin</a:t>
            </a:r>
            <a:endParaRPr lang="en-US" sz="1800" dirty="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FF1698DF-54D3-4A75-9CD8-1D617C67204C}"/>
              </a:ext>
            </a:extLst>
          </p:cNvPr>
          <p:cNvSpPr>
            <a:spLocks noGrp="1"/>
          </p:cNvSpPr>
          <p:nvPr>
            <p:ph type="body" sz="quarter" idx="13"/>
          </p:nvPr>
        </p:nvSpPr>
        <p:spPr>
          <a:xfrm>
            <a:off x="102231" y="1156588"/>
            <a:ext cx="11905619" cy="5641778"/>
          </a:xfrm>
        </p:spPr>
        <p:txBody>
          <a:bodyPr/>
          <a:lstStyle/>
          <a:p>
            <a:pPr marL="0" indent="0">
              <a:buNone/>
            </a:pPr>
            <a:r>
              <a:rPr lang="en-US" sz="1400" b="1" u="sng" dirty="0">
                <a:latin typeface="Helvetica"/>
                <a:cs typeface="Helvetica"/>
              </a:rPr>
              <a:t>International Travel</a:t>
            </a:r>
          </a:p>
          <a:p>
            <a:pPr marL="0" indent="0">
              <a:buNone/>
            </a:pPr>
            <a:r>
              <a:rPr lang="en-US" sz="1400" dirty="0"/>
              <a:t>Users that go on international travel in certain scenarios may require the users to have elevated privileges to perform functions such as installing software and system configuration changes. Elevated Privileges are not permitted on systems that go on international travel. </a:t>
            </a:r>
          </a:p>
          <a:p>
            <a:r>
              <a:rPr lang="en-US" sz="1400" dirty="0"/>
              <a:t>WCS in coordination and collaboration with CSET developed and tested new elevated privilege role called “Workstation Admin” for </a:t>
            </a:r>
            <a:r>
              <a:rPr lang="en-US" sz="1400" b="1" dirty="0"/>
              <a:t>WCS Windows loaner devices</a:t>
            </a:r>
            <a:r>
              <a:rPr lang="en-US" sz="1400" dirty="0"/>
              <a:t>. The Workstation admin (WA) role is requested through NAMS, requires PIV re-authentication to elevate admin privilege and is secured through WCS managed group policy. </a:t>
            </a:r>
          </a:p>
          <a:p>
            <a:r>
              <a:rPr lang="en-US" sz="1400" dirty="0"/>
              <a:t>If users </a:t>
            </a:r>
            <a:r>
              <a:rPr lang="en-US" sz="1400" i="1" u="sng" dirty="0"/>
              <a:t>require</a:t>
            </a:r>
            <a:r>
              <a:rPr lang="en-US" sz="1400" dirty="0"/>
              <a:t> administrative rights on their workstations, a separate local account on the computer that is a member of the Administrators group (Workstation Admin) shall be used. </a:t>
            </a:r>
          </a:p>
          <a:p>
            <a:pPr lvl="1"/>
            <a:r>
              <a:rPr lang="en-US" sz="1400" dirty="0"/>
              <a:t>The Workstation admin account allows users that require elevation to present the credentials of that local account for elevation. </a:t>
            </a:r>
          </a:p>
          <a:p>
            <a:pPr lvl="1"/>
            <a:r>
              <a:rPr lang="en-US" sz="1400" dirty="0"/>
              <a:t>Workstation admin account cannot be used to compromise other computers or access domain resources since the account is not domain user. </a:t>
            </a:r>
          </a:p>
          <a:p>
            <a:pPr lvl="1"/>
            <a:r>
              <a:rPr lang="en-US" sz="1400" dirty="0"/>
              <a:t>Mitigates pass-the-hash and other credential theft attacks</a:t>
            </a:r>
          </a:p>
          <a:p>
            <a:pPr lvl="1"/>
            <a:r>
              <a:rPr lang="en-US" sz="1400" dirty="0"/>
              <a:t>Denies access to this computer from the network</a:t>
            </a:r>
          </a:p>
          <a:p>
            <a:pPr lvl="1"/>
            <a:r>
              <a:rPr lang="en-US" sz="1400" dirty="0"/>
              <a:t>Denies log on as a batch job</a:t>
            </a:r>
          </a:p>
          <a:p>
            <a:pPr lvl="1"/>
            <a:r>
              <a:rPr lang="en-US" sz="1400" dirty="0"/>
              <a:t>Denies log on as a service</a:t>
            </a:r>
          </a:p>
          <a:p>
            <a:pPr lvl="1"/>
            <a:r>
              <a:rPr lang="en-US" sz="1400" dirty="0"/>
              <a:t>Denies log on through Remote Desktop Services</a:t>
            </a:r>
          </a:p>
          <a:p>
            <a:r>
              <a:rPr lang="en-US" sz="1400" dirty="0"/>
              <a:t>WA limitations</a:t>
            </a:r>
          </a:p>
          <a:p>
            <a:pPr lvl="1"/>
            <a:r>
              <a:rPr lang="en-US" sz="1400" dirty="0"/>
              <a:t>Users would not have the ability to permanently modify configurations or remote into other machines.</a:t>
            </a:r>
          </a:p>
          <a:p>
            <a:pPr lvl="1"/>
            <a:r>
              <a:rPr lang="en-US" sz="1400" dirty="0"/>
              <a:t>Workstation Admin will open individual applications with Admin rights and once closed, local admin rights will no longer be in use</a:t>
            </a:r>
          </a:p>
          <a:p>
            <a:pPr lvl="1"/>
            <a:r>
              <a:rPr lang="en-US" sz="1400" dirty="0"/>
              <a:t>Users must initiate the elevation to Workstation Admin</a:t>
            </a:r>
          </a:p>
          <a:p>
            <a:pPr lvl="1"/>
            <a:r>
              <a:rPr lang="en-US" sz="1400" dirty="0"/>
              <a:t>Workstation Admin </a:t>
            </a:r>
            <a:r>
              <a:rPr lang="en-US" sz="1400" i="1" u="sng" dirty="0"/>
              <a:t>can only</a:t>
            </a:r>
            <a:r>
              <a:rPr lang="en-US" sz="1400" dirty="0"/>
              <a:t> be used on Windows Systems</a:t>
            </a:r>
          </a:p>
          <a:p>
            <a:pPr lvl="1"/>
            <a:endParaRPr lang="en-US" sz="1100" dirty="0"/>
          </a:p>
        </p:txBody>
      </p:sp>
    </p:spTree>
    <p:extLst>
      <p:ext uri="{BB962C8B-B14F-4D97-AF65-F5344CB8AC3E}">
        <p14:creationId xmlns:p14="http://schemas.microsoft.com/office/powerpoint/2010/main" val="390918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A6C39B-011D-4D05-9487-2C073EB2BA9E}"/>
              </a:ext>
            </a:extLst>
          </p:cNvPr>
          <p:cNvSpPr txBox="1"/>
          <p:nvPr/>
        </p:nvSpPr>
        <p:spPr>
          <a:xfrm>
            <a:off x="5902326" y="128380"/>
            <a:ext cx="6105524" cy="523220"/>
          </a:xfrm>
          <a:prstGeom prst="rect">
            <a:avLst/>
          </a:prstGeom>
          <a:noFill/>
        </p:spPr>
        <p:txBody>
          <a:bodyPr wrap="square">
            <a:spAutoFit/>
          </a:bodyPr>
          <a:lstStyle/>
          <a:p>
            <a:pPr algn="r"/>
            <a:r>
              <a:rPr lang="en-US" sz="2800" dirty="0">
                <a:solidFill>
                  <a:schemeClr val="bg1"/>
                </a:solidFill>
                <a:latin typeface="Helvetica" pitchFamily="2" charset="0"/>
              </a:rPr>
              <a:t>Mac Workstation Admin</a:t>
            </a:r>
            <a:endParaRPr lang="en-US" sz="1800" dirty="0">
              <a:solidFill>
                <a:schemeClr val="bg1"/>
              </a:solidFill>
              <a:latin typeface="Helvetica" pitchFamily="2" charset="0"/>
            </a:endParaRPr>
          </a:p>
        </p:txBody>
      </p:sp>
      <p:sp>
        <p:nvSpPr>
          <p:cNvPr id="6" name="Text Placeholder 5">
            <a:extLst>
              <a:ext uri="{FF2B5EF4-FFF2-40B4-BE49-F238E27FC236}">
                <a16:creationId xmlns:a16="http://schemas.microsoft.com/office/drawing/2014/main" id="{FF1698DF-54D3-4A75-9CD8-1D617C67204C}"/>
              </a:ext>
            </a:extLst>
          </p:cNvPr>
          <p:cNvSpPr>
            <a:spLocks noGrp="1"/>
          </p:cNvSpPr>
          <p:nvPr>
            <p:ph type="body" sz="quarter" idx="13"/>
          </p:nvPr>
        </p:nvSpPr>
        <p:spPr>
          <a:xfrm>
            <a:off x="102231" y="1156588"/>
            <a:ext cx="11905619" cy="5641778"/>
          </a:xfrm>
        </p:spPr>
        <p:txBody>
          <a:bodyPr/>
          <a:lstStyle/>
          <a:p>
            <a:pPr marL="0" indent="0">
              <a:buNone/>
            </a:pPr>
            <a:r>
              <a:rPr lang="en-US" sz="1600" b="1" u="sng" dirty="0">
                <a:latin typeface="Helvetica"/>
                <a:cs typeface="Helvetica"/>
              </a:rPr>
              <a:t>International Travel</a:t>
            </a:r>
          </a:p>
          <a:p>
            <a:pPr marL="0" indent="0">
              <a:buNone/>
            </a:pPr>
            <a:r>
              <a:rPr lang="en-US" sz="1400" dirty="0"/>
              <a:t>WCS has created a workstation admin request process for users utilizing </a:t>
            </a:r>
            <a:r>
              <a:rPr lang="en-US" sz="1400" b="1" dirty="0"/>
              <a:t>WCS Mac loaner devices </a:t>
            </a:r>
            <a:r>
              <a:rPr lang="en-US" sz="1400" dirty="0"/>
              <a:t>which allows the user to elevate privileges for a defined time (5 Minutes). WCS will be working with CSET to validate the process. </a:t>
            </a:r>
          </a:p>
          <a:p>
            <a:pPr marL="0" indent="0">
              <a:buNone/>
            </a:pPr>
            <a:r>
              <a:rPr lang="en-US" sz="1400" dirty="0"/>
              <a:t>Mac users that have approved international travel requests and require to elevate privilege to perform tasks can request the Mac Workstation admin role by submitting a WCS Change Request with an approved Risk Based Decision (RBD) and submitting the Workstation Admin NAMS request. </a:t>
            </a:r>
          </a:p>
          <a:p>
            <a:r>
              <a:rPr lang="en-US" sz="1400" dirty="0"/>
              <a:t>The Mac Workstation Admin account is configured through a Jamf policy which allows for the local user account to be elevated from standard user permissions to administrator permission for a set period of time before it is automatically reverted to a standard account. </a:t>
            </a:r>
          </a:p>
          <a:p>
            <a:pPr lvl="1"/>
            <a:r>
              <a:rPr lang="en-US" sz="1400" dirty="0"/>
              <a:t>Elevated Privileges can only be used if the user/asset are included in the user group.</a:t>
            </a:r>
          </a:p>
          <a:p>
            <a:pPr lvl="1"/>
            <a:r>
              <a:rPr lang="en-US" sz="1400" dirty="0"/>
              <a:t>The group is linked to the Mac local account and the user's smartcard</a:t>
            </a:r>
          </a:p>
          <a:p>
            <a:pPr lvl="1"/>
            <a:r>
              <a:rPr lang="en-US" sz="1400" dirty="0"/>
              <a:t>Does not allow users to remote login</a:t>
            </a:r>
          </a:p>
          <a:p>
            <a:pPr lvl="1"/>
            <a:r>
              <a:rPr lang="en-US" sz="1400" dirty="0"/>
              <a:t>Has to be invoked through software center every time the user wants to elevate privileges. </a:t>
            </a:r>
          </a:p>
          <a:p>
            <a:pPr lvl="1"/>
            <a:r>
              <a:rPr lang="en-US" sz="1400" dirty="0"/>
              <a:t>End user has to login through VPN or be on the NASA network to access software center. </a:t>
            </a:r>
          </a:p>
          <a:p>
            <a:pPr lvl="1"/>
            <a:r>
              <a:rPr lang="en-US" sz="1400" dirty="0"/>
              <a:t>Software Center authentication is Agency AUID and Launchpad password (only for elevating privileges)</a:t>
            </a:r>
          </a:p>
          <a:p>
            <a:pPr lvl="2"/>
            <a:r>
              <a:rPr lang="en-US" sz="1400" dirty="0"/>
              <a:t>If users have sent the launchpad password to MARS they will have to retrieve the password.</a:t>
            </a:r>
          </a:p>
          <a:p>
            <a:pPr lvl="2"/>
            <a:r>
              <a:rPr lang="en-US" sz="1400" dirty="0"/>
              <a:t>When the end-user returns from travel, they are required to send the launchpad password back to MARS</a:t>
            </a:r>
          </a:p>
          <a:p>
            <a:pPr lvl="1"/>
            <a:r>
              <a:rPr lang="en-US" sz="1400" dirty="0"/>
              <a:t>Workstation admin privileges will be granted for a maximum of 5 minutes.</a:t>
            </a:r>
          </a:p>
        </p:txBody>
      </p:sp>
    </p:spTree>
    <p:extLst>
      <p:ext uri="{BB962C8B-B14F-4D97-AF65-F5344CB8AC3E}">
        <p14:creationId xmlns:p14="http://schemas.microsoft.com/office/powerpoint/2010/main" val="277751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A6C39B-011D-4D05-9487-2C073EB2BA9E}"/>
              </a:ext>
            </a:extLst>
          </p:cNvPr>
          <p:cNvSpPr txBox="1"/>
          <p:nvPr/>
        </p:nvSpPr>
        <p:spPr>
          <a:xfrm>
            <a:off x="5902326" y="128380"/>
            <a:ext cx="6105524" cy="954107"/>
          </a:xfrm>
          <a:prstGeom prst="rect">
            <a:avLst/>
          </a:prstGeom>
          <a:noFill/>
        </p:spPr>
        <p:txBody>
          <a:bodyPr wrap="square">
            <a:spAutoFit/>
          </a:bodyPr>
          <a:lstStyle/>
          <a:p>
            <a:pPr algn="ctr"/>
            <a:r>
              <a:rPr lang="en-US" sz="2800" b="1" dirty="0">
                <a:solidFill>
                  <a:schemeClr val="bg1"/>
                </a:solidFill>
                <a:latin typeface="Helvetica" panose="020B0604020202020204" pitchFamily="34" charset="0"/>
                <a:cs typeface="Helvetica" panose="020B0604020202020204" pitchFamily="34" charset="0"/>
              </a:rPr>
              <a:t>Windows and Mac Workstation Admin Request Process</a:t>
            </a:r>
            <a:endParaRPr lang="en-US" sz="2400" b="1" dirty="0">
              <a:solidFill>
                <a:schemeClr val="bg1"/>
              </a:solidFill>
              <a:latin typeface="Helvetica" panose="020B0604020202020204" pitchFamily="34" charset="0"/>
              <a:cs typeface="Helvetica" panose="020B0604020202020204" pitchFamily="34" charset="0"/>
            </a:endParaRPr>
          </a:p>
        </p:txBody>
      </p:sp>
      <p:sp>
        <p:nvSpPr>
          <p:cNvPr id="6" name="Text Placeholder 5">
            <a:extLst>
              <a:ext uri="{FF2B5EF4-FFF2-40B4-BE49-F238E27FC236}">
                <a16:creationId xmlns:a16="http://schemas.microsoft.com/office/drawing/2014/main" id="{FF1698DF-54D3-4A75-9CD8-1D617C67204C}"/>
              </a:ext>
            </a:extLst>
          </p:cNvPr>
          <p:cNvSpPr>
            <a:spLocks noGrp="1"/>
          </p:cNvSpPr>
          <p:nvPr>
            <p:ph type="body" sz="quarter" idx="13"/>
          </p:nvPr>
        </p:nvSpPr>
        <p:spPr>
          <a:xfrm>
            <a:off x="274638" y="1298574"/>
            <a:ext cx="5627688" cy="4687621"/>
          </a:xfrm>
          <a:ln>
            <a:solidFill>
              <a:schemeClr val="tx1"/>
            </a:solidFill>
          </a:ln>
        </p:spPr>
        <p:txBody>
          <a:bodyPr/>
          <a:lstStyle/>
          <a:p>
            <a:pPr marL="342900" indent="-342900">
              <a:buFont typeface="+mj-lt"/>
              <a:buAutoNum type="arabicPeriod"/>
            </a:pPr>
            <a:r>
              <a:rPr lang="en-US" sz="1200" dirty="0">
                <a:latin typeface="Calibri" panose="020F0502020204030204" pitchFamily="34" charset="0"/>
                <a:ea typeface="Calibri" panose="020F0502020204030204" pitchFamily="34" charset="0"/>
              </a:rPr>
              <a:t>Receive NASA Approval for International Travel</a:t>
            </a:r>
          </a:p>
          <a:p>
            <a:pPr marL="342900" indent="-342900">
              <a:buFont typeface="+mj-lt"/>
              <a:buAutoNum type="arabicPeriod"/>
            </a:pPr>
            <a:r>
              <a:rPr lang="en-US" sz="1200" dirty="0">
                <a:latin typeface="Calibri" panose="020F0502020204030204" pitchFamily="34" charset="0"/>
                <a:ea typeface="Calibri" panose="020F0502020204030204" pitchFamily="34" charset="0"/>
              </a:rPr>
              <a:t>Request for Loaner Devices</a:t>
            </a:r>
          </a:p>
          <a:p>
            <a:pPr marL="342900" indent="-342900">
              <a:buFont typeface="+mj-lt"/>
              <a:buAutoNum type="arabicPeriod"/>
            </a:pPr>
            <a:r>
              <a:rPr lang="en-US" sz="1200" dirty="0">
                <a:latin typeface="Calibri" panose="020F0502020204030204" pitchFamily="34" charset="0"/>
                <a:ea typeface="Calibri" panose="020F0502020204030204" pitchFamily="34" charset="0"/>
              </a:rPr>
              <a:t>Submit Change Request (Standard Change sent to Security to validate RBD)</a:t>
            </a:r>
          </a:p>
          <a:p>
            <a:pPr marL="342900" indent="-342900">
              <a:buFont typeface="+mj-lt"/>
              <a:buAutoNum type="arabicPeriod"/>
            </a:pPr>
            <a:r>
              <a:rPr lang="en-US" sz="1200" dirty="0">
                <a:latin typeface="Calibri" panose="020F0502020204030204" pitchFamily="34" charset="0"/>
                <a:ea typeface="Calibri" panose="020F0502020204030204" pitchFamily="34" charset="0"/>
              </a:rPr>
              <a:t>Complete the RBD form and receive Center CISO Signature</a:t>
            </a:r>
          </a:p>
          <a:p>
            <a:pPr marL="342900" indent="-342900">
              <a:buFont typeface="+mj-lt"/>
              <a:buAutoNum type="arabicPeriod"/>
            </a:pPr>
            <a:r>
              <a:rPr lang="en-US" sz="1200" dirty="0">
                <a:latin typeface="Calibri" panose="020F0502020204030204" pitchFamily="34" charset="0"/>
                <a:ea typeface="Calibri" panose="020F0502020204030204" pitchFamily="34" charset="0"/>
              </a:rPr>
              <a:t>Send the Signed RBD form to WCS Security</a:t>
            </a:r>
          </a:p>
          <a:p>
            <a:pPr marL="342900" indent="-342900">
              <a:buFont typeface="+mj-lt"/>
              <a:buAutoNum type="arabicPeriod"/>
            </a:pPr>
            <a:r>
              <a:rPr lang="en-US" sz="1200" dirty="0">
                <a:latin typeface="Calibri" panose="020F0502020204030204" pitchFamily="34" charset="0"/>
                <a:ea typeface="Calibri" panose="020F0502020204030204" pitchFamily="34" charset="0"/>
              </a:rPr>
              <a:t>Submit the Active Directory Workstation Administrator NAMS Request </a:t>
            </a:r>
            <a:r>
              <a:rPr lang="en-US" sz="1200" dirty="0">
                <a:latin typeface="Calibri" panose="020F0502020204030204" pitchFamily="34" charset="0"/>
                <a:ea typeface="Calibri" panose="020F0502020204030204" pitchFamily="34" charset="0"/>
                <a:hlinkClick r:id="rId2"/>
              </a:rPr>
              <a:t>NAMS ID#266798</a:t>
            </a:r>
            <a:endParaRPr lang="en-US" sz="1200" dirty="0">
              <a:latin typeface="Calibri" panose="020F0502020204030204" pitchFamily="34" charset="0"/>
              <a:ea typeface="Calibri" panose="020F0502020204030204" pitchFamily="34" charset="0"/>
            </a:endParaRPr>
          </a:p>
          <a:p>
            <a:pPr lvl="1"/>
            <a:r>
              <a:rPr lang="en-US" sz="1050" dirty="0">
                <a:latin typeface="Calibri" panose="020F0502020204030204" pitchFamily="34" charset="0"/>
                <a:ea typeface="Calibri" panose="020F0502020204030204" pitchFamily="34" charset="0"/>
              </a:rPr>
              <a:t>Fill out all required fields</a:t>
            </a:r>
          </a:p>
          <a:p>
            <a:pPr lvl="1"/>
            <a:r>
              <a:rPr lang="en-US" sz="1050" dirty="0">
                <a:latin typeface="Calibri" panose="020F0502020204030204" pitchFamily="34" charset="0"/>
                <a:ea typeface="Calibri" panose="020F0502020204030204" pitchFamily="34" charset="0"/>
              </a:rPr>
              <a:t>Click Submit Request</a:t>
            </a:r>
          </a:p>
          <a:p>
            <a:pPr marL="342900" indent="-342900">
              <a:buFont typeface="+mj-lt"/>
              <a:buAutoNum type="arabicPeriod"/>
            </a:pPr>
            <a:r>
              <a:rPr lang="en-US" sz="1200" dirty="0">
                <a:latin typeface="Calibri" panose="020F0502020204030204" pitchFamily="34" charset="0"/>
                <a:ea typeface="Calibri" panose="020F0502020204030204" pitchFamily="34" charset="0"/>
              </a:rPr>
              <a:t>Submit the Workstation Admin NAMS Request </a:t>
            </a:r>
            <a:r>
              <a:rPr lang="en-US" sz="1200" dirty="0">
                <a:latin typeface="Calibri" panose="020F0502020204030204" pitchFamily="34" charset="0"/>
                <a:ea typeface="Calibri" panose="020F0502020204030204" pitchFamily="34" charset="0"/>
                <a:hlinkClick r:id="rId3"/>
              </a:rPr>
              <a:t>NAMS ID#264025</a:t>
            </a:r>
            <a:endParaRPr lang="en-US" sz="1200" dirty="0">
              <a:latin typeface="Calibri" panose="020F0502020204030204" pitchFamily="34" charset="0"/>
              <a:ea typeface="Calibri" panose="020F0502020204030204" pitchFamily="34" charset="0"/>
            </a:endParaRPr>
          </a:p>
          <a:p>
            <a:pPr lvl="1"/>
            <a:r>
              <a:rPr lang="en-US" sz="1050" dirty="0">
                <a:latin typeface="Calibri" panose="020F0502020204030204" pitchFamily="34" charset="0"/>
                <a:ea typeface="Calibri" panose="020F0502020204030204" pitchFamily="34" charset="0"/>
              </a:rPr>
              <a:t>Ensure required Training is Completed</a:t>
            </a:r>
          </a:p>
          <a:p>
            <a:pPr lvl="1"/>
            <a:r>
              <a:rPr lang="en-US" sz="1050" dirty="0">
                <a:latin typeface="Calibri" panose="020F0502020204030204" pitchFamily="34" charset="0"/>
                <a:ea typeface="Calibri" panose="020F0502020204030204" pitchFamily="34" charset="0"/>
              </a:rPr>
              <a:t>Fill out required fields</a:t>
            </a:r>
          </a:p>
          <a:p>
            <a:pPr lvl="1"/>
            <a:r>
              <a:rPr lang="en-US" sz="1050" dirty="0">
                <a:latin typeface="Calibri" panose="020F0502020204030204" pitchFamily="34" charset="0"/>
                <a:ea typeface="Calibri" panose="020F0502020204030204" pitchFamily="34" charset="0"/>
              </a:rPr>
              <a:t>Click Submit Request</a:t>
            </a:r>
          </a:p>
          <a:p>
            <a:pPr marL="342900" indent="-342900">
              <a:buFont typeface="+mj-lt"/>
              <a:buAutoNum type="arabicPeriod"/>
            </a:pPr>
            <a:r>
              <a:rPr lang="en-US" sz="1200" dirty="0">
                <a:latin typeface="Calibri" panose="020F0502020204030204" pitchFamily="34" charset="0"/>
                <a:ea typeface="Calibri" panose="020F0502020204030204" pitchFamily="34" charset="0"/>
              </a:rPr>
              <a:t>NAMS Approved and sent to ServiceNow workflow for provisioning</a:t>
            </a:r>
          </a:p>
          <a:p>
            <a:pPr lvl="1"/>
            <a:r>
              <a:rPr lang="en-US" sz="1050" dirty="0">
                <a:latin typeface="Calibri" panose="020F0502020204030204" pitchFamily="34" charset="0"/>
                <a:ea typeface="Calibri" panose="020F0502020204030204" pitchFamily="34" charset="0"/>
              </a:rPr>
              <a:t>If issues are identified and ESD ticket will be generated for a technician to assist.</a:t>
            </a:r>
          </a:p>
          <a:p>
            <a:pPr marL="342900" indent="-342900">
              <a:buFont typeface="+mj-lt"/>
              <a:buAutoNum type="arabicPeriod"/>
            </a:pPr>
            <a:r>
              <a:rPr lang="en-US" sz="1200" dirty="0">
                <a:latin typeface="Calibri" panose="020F0502020204030204" pitchFamily="34" charset="0"/>
                <a:ea typeface="Calibri" panose="020F0502020204030204" pitchFamily="34" charset="0"/>
              </a:rPr>
              <a:t>Workstation Admin account provisioned by SysCheck</a:t>
            </a:r>
          </a:p>
          <a:p>
            <a:pPr marL="0" indent="0">
              <a:buNone/>
            </a:pPr>
            <a:r>
              <a:rPr lang="en-US" sz="1200" dirty="0">
                <a:latin typeface="Calibri" panose="020F0502020204030204" pitchFamily="34" charset="0"/>
                <a:ea typeface="Calibri" panose="020F0502020204030204" pitchFamily="34" charset="0"/>
                <a:hlinkClick r:id="rId4"/>
              </a:rPr>
              <a:t>KB0021607</a:t>
            </a:r>
            <a:r>
              <a:rPr lang="en-US" sz="1200" dirty="0">
                <a:latin typeface="Calibri" panose="020F0502020204030204" pitchFamily="34" charset="0"/>
                <a:ea typeface="Calibri" panose="020F0502020204030204" pitchFamily="34" charset="0"/>
              </a:rPr>
              <a:t> - Enterprise-Managed: Requesting Active Directory Workstation Administrator</a:t>
            </a:r>
          </a:p>
          <a:p>
            <a:endParaRPr lang="en-US" sz="1200" dirty="0">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687B65F-EEF3-4708-8D1C-40BF1D1258F3}"/>
              </a:ext>
            </a:extLst>
          </p:cNvPr>
          <p:cNvSpPr txBox="1">
            <a:spLocks/>
          </p:cNvSpPr>
          <p:nvPr/>
        </p:nvSpPr>
        <p:spPr>
          <a:xfrm>
            <a:off x="6289674" y="1298575"/>
            <a:ext cx="5627688" cy="4687620"/>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libri" panose="020F0502020204030204" pitchFamily="34" charset="0"/>
                <a:ea typeface="Calibri" panose="020F0502020204030204" pitchFamily="34" charset="0"/>
              </a:rPr>
              <a:t>Current Process for Mac Users that will require the Workstation Admin role will be that they have to submit a Change Request and have an approved RBD.</a:t>
            </a:r>
          </a:p>
          <a:p>
            <a:pPr marL="342900" indent="-342900">
              <a:buFont typeface="+mj-lt"/>
              <a:buAutoNum type="arabicPeriod"/>
            </a:pPr>
            <a:r>
              <a:rPr lang="en-US" sz="1800" dirty="0">
                <a:latin typeface="Calibri" panose="020F0502020204030204" pitchFamily="34" charset="0"/>
                <a:ea typeface="Calibri" panose="020F0502020204030204" pitchFamily="34" charset="0"/>
              </a:rPr>
              <a:t>Receive NASA Approval for International Travel</a:t>
            </a:r>
          </a:p>
          <a:p>
            <a:pPr marL="342900" indent="-342900">
              <a:buFont typeface="+mj-lt"/>
              <a:buAutoNum type="arabicPeriod"/>
            </a:pPr>
            <a:r>
              <a:rPr lang="en-US" sz="1800" dirty="0">
                <a:latin typeface="Calibri" panose="020F0502020204030204" pitchFamily="34" charset="0"/>
                <a:ea typeface="Calibri" panose="020F0502020204030204" pitchFamily="34" charset="0"/>
              </a:rPr>
              <a:t>Request for loaner Device</a:t>
            </a:r>
          </a:p>
          <a:p>
            <a:pPr marL="342900" indent="-342900">
              <a:buFont typeface="+mj-lt"/>
              <a:buAutoNum type="arabicPeriod"/>
            </a:pPr>
            <a:r>
              <a:rPr lang="en-US" sz="1800" dirty="0">
                <a:latin typeface="Calibri" panose="020F0502020204030204" pitchFamily="34" charset="0"/>
                <a:ea typeface="Calibri" panose="020F0502020204030204" pitchFamily="34" charset="0"/>
              </a:rPr>
              <a:t>Submit WCS Change Request</a:t>
            </a:r>
          </a:p>
          <a:p>
            <a:pPr marL="342900" indent="-342900">
              <a:buFont typeface="+mj-lt"/>
              <a:buAutoNum type="arabicPeriod"/>
            </a:pPr>
            <a:r>
              <a:rPr lang="en-US" sz="1800" dirty="0">
                <a:latin typeface="Calibri" panose="020F0502020204030204" pitchFamily="34" charset="0"/>
                <a:ea typeface="Calibri" panose="020F0502020204030204" pitchFamily="34" charset="0"/>
              </a:rPr>
              <a:t>Complete the RBD form and receive Center CISO Signature</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sz="1800" dirty="0">
                <a:latin typeface="Calibri" panose="020F0502020204030204" pitchFamily="34" charset="0"/>
                <a:ea typeface="Calibri" panose="020F0502020204030204" pitchFamily="34" charset="0"/>
              </a:rPr>
              <a:t>Submit the Workstation Admin NAMS request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3"/>
              </a:rPr>
              <a:t>NAMS ID#264025</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indent="-342900">
              <a:buFont typeface="+mj-lt"/>
              <a:buAutoNum type="arabicPeriod"/>
            </a:pPr>
            <a:r>
              <a:rPr lang="en-US" sz="1800" dirty="0">
                <a:latin typeface="Calibri" panose="020F0502020204030204" pitchFamily="34" charset="0"/>
                <a:ea typeface="Calibri" panose="020F0502020204030204" pitchFamily="34" charset="0"/>
              </a:rPr>
              <a:t>Send the Signed RBD Form to WCS Security</a:t>
            </a:r>
          </a:p>
          <a:p>
            <a:pPr marL="342900" indent="-342900">
              <a:buFont typeface="+mj-lt"/>
              <a:buAutoNum type="arabicPeriod"/>
            </a:pPr>
            <a:r>
              <a:rPr lang="en-US" sz="1800" dirty="0">
                <a:latin typeface="Calibri" panose="020F0502020204030204" pitchFamily="34" charset="0"/>
                <a:ea typeface="Calibri" panose="020F0502020204030204" pitchFamily="34" charset="0"/>
              </a:rPr>
              <a:t>Workstation Admin Role CR will be reviewed and approved by SMOWG</a:t>
            </a:r>
          </a:p>
          <a:p>
            <a:pPr marL="0" indent="0">
              <a:buFont typeface="Arial" panose="020B0604020202020204" pitchFamily="34" charset="0"/>
              <a:buNone/>
            </a:pPr>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7817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DCD2EB-F575-4560-B3B2-8B14B7B9C619}"/>
              </a:ext>
            </a:extLst>
          </p:cNvPr>
          <p:cNvPicPr>
            <a:picLocks noChangeAspect="1"/>
          </p:cNvPicPr>
          <p:nvPr/>
        </p:nvPicPr>
        <p:blipFill>
          <a:blip r:embed="rId2"/>
          <a:stretch>
            <a:fillRect/>
          </a:stretch>
        </p:blipFill>
        <p:spPr>
          <a:xfrm>
            <a:off x="102231" y="1187016"/>
            <a:ext cx="12006470" cy="5670984"/>
          </a:xfrm>
          <a:prstGeom prst="rect">
            <a:avLst/>
          </a:prstGeom>
        </p:spPr>
      </p:pic>
      <p:sp>
        <p:nvSpPr>
          <p:cNvPr id="5" name="TextBox 4">
            <a:extLst>
              <a:ext uri="{FF2B5EF4-FFF2-40B4-BE49-F238E27FC236}">
                <a16:creationId xmlns:a16="http://schemas.microsoft.com/office/drawing/2014/main" id="{F214A68E-5E8B-4739-99FF-6BDFF518A59F}"/>
              </a:ext>
            </a:extLst>
          </p:cNvPr>
          <p:cNvSpPr txBox="1"/>
          <p:nvPr/>
        </p:nvSpPr>
        <p:spPr>
          <a:xfrm>
            <a:off x="5902326" y="128380"/>
            <a:ext cx="6105524" cy="954107"/>
          </a:xfrm>
          <a:prstGeom prst="rect">
            <a:avLst/>
          </a:prstGeom>
          <a:noFill/>
        </p:spPr>
        <p:txBody>
          <a:bodyPr wrap="square">
            <a:spAutoFit/>
          </a:bodyPr>
          <a:lstStyle/>
          <a:p>
            <a:pPr algn="ctr"/>
            <a:r>
              <a:rPr lang="en-US" sz="2800" b="1" dirty="0">
                <a:solidFill>
                  <a:schemeClr val="bg1"/>
                </a:solidFill>
                <a:latin typeface="Helvetica" panose="020B0604020202020204" pitchFamily="34" charset="0"/>
                <a:cs typeface="Helvetica" panose="020B0604020202020204" pitchFamily="34" charset="0"/>
              </a:rPr>
              <a:t>Windows Workstation Admin Request Process</a:t>
            </a:r>
            <a:endParaRPr lang="en-US" sz="2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5005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2EED3B-7DFE-4F02-A800-9B569C4D0287}"/>
              </a:ext>
            </a:extLst>
          </p:cNvPr>
          <p:cNvPicPr>
            <a:picLocks noChangeAspect="1"/>
          </p:cNvPicPr>
          <p:nvPr/>
        </p:nvPicPr>
        <p:blipFill>
          <a:blip r:embed="rId2"/>
          <a:stretch>
            <a:fillRect/>
          </a:stretch>
        </p:blipFill>
        <p:spPr>
          <a:xfrm>
            <a:off x="187423" y="1215414"/>
            <a:ext cx="11853123" cy="5642586"/>
          </a:xfrm>
          <a:prstGeom prst="rect">
            <a:avLst/>
          </a:prstGeom>
        </p:spPr>
      </p:pic>
      <p:sp>
        <p:nvSpPr>
          <p:cNvPr id="7" name="TextBox 6">
            <a:extLst>
              <a:ext uri="{FF2B5EF4-FFF2-40B4-BE49-F238E27FC236}">
                <a16:creationId xmlns:a16="http://schemas.microsoft.com/office/drawing/2014/main" id="{338D8C6C-5CF7-46E4-8D38-F4AEA52DB118}"/>
              </a:ext>
            </a:extLst>
          </p:cNvPr>
          <p:cNvSpPr txBox="1"/>
          <p:nvPr/>
        </p:nvSpPr>
        <p:spPr>
          <a:xfrm>
            <a:off x="5902326" y="128380"/>
            <a:ext cx="6105524" cy="954107"/>
          </a:xfrm>
          <a:prstGeom prst="rect">
            <a:avLst/>
          </a:prstGeom>
          <a:noFill/>
        </p:spPr>
        <p:txBody>
          <a:bodyPr wrap="square">
            <a:spAutoFit/>
          </a:bodyPr>
          <a:lstStyle/>
          <a:p>
            <a:pPr algn="ctr"/>
            <a:r>
              <a:rPr lang="en-US" sz="2800" b="1" dirty="0">
                <a:solidFill>
                  <a:schemeClr val="bg1"/>
                </a:solidFill>
                <a:latin typeface="Helvetica" panose="020B0604020202020204" pitchFamily="34" charset="0"/>
                <a:cs typeface="Helvetica" panose="020B0604020202020204" pitchFamily="34" charset="0"/>
              </a:rPr>
              <a:t>Mac Workstation Admin Request Process</a:t>
            </a:r>
            <a:endParaRPr lang="en-US" sz="2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1035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A6C39B-011D-4D05-9487-2C073EB2BA9E}"/>
              </a:ext>
            </a:extLst>
          </p:cNvPr>
          <p:cNvSpPr txBox="1"/>
          <p:nvPr/>
        </p:nvSpPr>
        <p:spPr>
          <a:xfrm>
            <a:off x="5902326" y="128380"/>
            <a:ext cx="6105524" cy="954107"/>
          </a:xfrm>
          <a:prstGeom prst="rect">
            <a:avLst/>
          </a:prstGeom>
          <a:noFill/>
        </p:spPr>
        <p:txBody>
          <a:bodyPr wrap="square">
            <a:spAutoFit/>
          </a:bodyPr>
          <a:lstStyle/>
          <a:p>
            <a:pPr algn="r"/>
            <a:r>
              <a:rPr lang="en-US" sz="2800" dirty="0">
                <a:solidFill>
                  <a:schemeClr val="bg1"/>
                </a:solidFill>
                <a:latin typeface="Helvetica" pitchFamily="2" charset="0"/>
              </a:rPr>
              <a:t>How to use Windows Workstation Admin</a:t>
            </a:r>
            <a:endParaRPr lang="en-US" sz="1800" dirty="0">
              <a:solidFill>
                <a:schemeClr val="bg1"/>
              </a:solidFill>
              <a:latin typeface="Helvetica" pitchFamily="2" charset="0"/>
            </a:endParaRPr>
          </a:p>
        </p:txBody>
      </p:sp>
      <p:sp>
        <p:nvSpPr>
          <p:cNvPr id="8" name="Text Placeholder 5">
            <a:extLst>
              <a:ext uri="{FF2B5EF4-FFF2-40B4-BE49-F238E27FC236}">
                <a16:creationId xmlns:a16="http://schemas.microsoft.com/office/drawing/2014/main" id="{BA2FA892-E396-472B-BEB4-BB7EC37C19BC}"/>
              </a:ext>
            </a:extLst>
          </p:cNvPr>
          <p:cNvSpPr txBox="1">
            <a:spLocks/>
          </p:cNvSpPr>
          <p:nvPr/>
        </p:nvSpPr>
        <p:spPr>
          <a:xfrm>
            <a:off x="132995" y="1235827"/>
            <a:ext cx="12059005" cy="807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u="sng" dirty="0">
                <a:latin typeface="Helvetica"/>
                <a:cs typeface="Helvetica"/>
              </a:rPr>
              <a:t>How Workstation Admin account is used</a:t>
            </a:r>
          </a:p>
          <a:p>
            <a:pPr marL="0" indent="0">
              <a:buFont typeface="Arial" panose="020B0604020202020204" pitchFamily="34" charset="0"/>
              <a:buNone/>
            </a:pPr>
            <a:r>
              <a:rPr lang="en-US" sz="1600" dirty="0"/>
              <a:t>Users that have completed the NAMS request and been provisioned the Workstation admin role will elevate privileges when required by following the below process.</a:t>
            </a:r>
          </a:p>
        </p:txBody>
      </p:sp>
      <p:grpSp>
        <p:nvGrpSpPr>
          <p:cNvPr id="28" name="Group 27">
            <a:extLst>
              <a:ext uri="{FF2B5EF4-FFF2-40B4-BE49-F238E27FC236}">
                <a16:creationId xmlns:a16="http://schemas.microsoft.com/office/drawing/2014/main" id="{74C4963C-E21E-49BA-BDBF-9C5A3293895F}"/>
              </a:ext>
            </a:extLst>
          </p:cNvPr>
          <p:cNvGrpSpPr/>
          <p:nvPr/>
        </p:nvGrpSpPr>
        <p:grpSpPr>
          <a:xfrm>
            <a:off x="262785" y="2426138"/>
            <a:ext cx="11666429" cy="4071341"/>
            <a:chOff x="294191" y="2214360"/>
            <a:chExt cx="11666429" cy="4071341"/>
          </a:xfrm>
        </p:grpSpPr>
        <p:sp>
          <p:nvSpPr>
            <p:cNvPr id="2" name="TextBox 1">
              <a:extLst>
                <a:ext uri="{FF2B5EF4-FFF2-40B4-BE49-F238E27FC236}">
                  <a16:creationId xmlns:a16="http://schemas.microsoft.com/office/drawing/2014/main" id="{D20FD577-1C8D-485E-981E-A2B915366091}"/>
                </a:ext>
              </a:extLst>
            </p:cNvPr>
            <p:cNvSpPr txBox="1"/>
            <p:nvPr/>
          </p:nvSpPr>
          <p:spPr>
            <a:xfrm>
              <a:off x="294191" y="2214360"/>
              <a:ext cx="11666429" cy="4071341"/>
            </a:xfrm>
            <a:prstGeom prst="rect">
              <a:avLst/>
            </a:prstGeom>
            <a:noFill/>
            <a:ln>
              <a:solidFill>
                <a:schemeClr val="tx1"/>
              </a:solidFill>
            </a:ln>
          </p:spPr>
          <p:txBody>
            <a:bodyPr wrap="square" numCol="2" rtlCol="0">
              <a:noAutofit/>
            </a:bodyPr>
            <a:lstStyle/>
            <a:p>
              <a:pPr marL="342900" indent="-342900">
                <a:buFont typeface="+mj-lt"/>
                <a:buAutoNum type="arabicPeriod"/>
              </a:pPr>
              <a:r>
                <a:rPr lang="en-US" sz="1800" dirty="0">
                  <a:latin typeface="Calibri" panose="020F0502020204030204" pitchFamily="34" charset="0"/>
                </a:rPr>
                <a:t>Identify the application that needs elevation of privileges</a:t>
              </a:r>
            </a:p>
            <a:p>
              <a:pPr marL="342900" indent="-342900">
                <a:buFont typeface="+mj-lt"/>
                <a:buAutoNum type="arabicPeriod"/>
              </a:pPr>
              <a:r>
                <a:rPr lang="en-US" sz="1800" dirty="0">
                  <a:latin typeface="Calibri" panose="020F0502020204030204" pitchFamily="34" charset="0"/>
                </a:rPr>
                <a:t>Right-click application “Run as Administrator”</a:t>
              </a: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r>
                <a:rPr lang="en-US" sz="1800" dirty="0">
                  <a:latin typeface="Calibri" panose="020F0502020204030204" pitchFamily="34" charset="0"/>
                </a:rPr>
                <a:t>Select More Choices</a:t>
              </a: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r>
                <a:rPr lang="en-US" sz="1800" dirty="0">
                  <a:latin typeface="Calibri" panose="020F0502020204030204" pitchFamily="34" charset="0"/>
                </a:rPr>
                <a:t>Select PIV and enter PIN and WA account name</a:t>
              </a: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r>
                <a:rPr lang="en-US" sz="1800" dirty="0">
                  <a:latin typeface="Calibri" panose="020F0502020204030204" pitchFamily="34" charset="0"/>
                </a:rPr>
                <a:t>Application will open with Administrator rights</a:t>
              </a:r>
            </a:p>
            <a:p>
              <a:pPr marL="342900" indent="-342900">
                <a:buFont typeface="+mj-lt"/>
                <a:buAutoNum type="arabicPeriod"/>
              </a:pPr>
              <a:endParaRPr lang="en-US" dirty="0">
                <a:latin typeface="Calibri" panose="020F0502020204030204" pitchFamily="34" charset="0"/>
              </a:endParaRPr>
            </a:p>
            <a:p>
              <a:pPr marL="342900" indent="-342900">
                <a:buFont typeface="+mj-lt"/>
                <a:buAutoNum type="arabicPeriod"/>
              </a:pPr>
              <a:endParaRPr lang="en-US" sz="1400" dirty="0">
                <a:latin typeface="Calibri" panose="020F0502020204030204" pitchFamily="34" charset="0"/>
              </a:endParaRPr>
            </a:p>
            <a:p>
              <a:pPr marL="342900" indent="-342900">
                <a:buFont typeface="+mj-lt"/>
                <a:buAutoNum type="arabicPeriod"/>
              </a:pPr>
              <a:endParaRPr lang="en-US" sz="1400" dirty="0">
                <a:latin typeface="Calibri" panose="020F0502020204030204" pitchFamily="34" charset="0"/>
              </a:endParaRPr>
            </a:p>
            <a:p>
              <a:pPr marL="342900" indent="-342900">
                <a:buFont typeface="+mj-lt"/>
                <a:buAutoNum type="arabicPeriod"/>
              </a:pPr>
              <a:endParaRPr lang="en-US" sz="1400" dirty="0">
                <a:latin typeface="Calibri" panose="020F0502020204030204" pitchFamily="34" charset="0"/>
              </a:endParaRPr>
            </a:p>
            <a:p>
              <a:pPr marL="342900" indent="-342900">
                <a:buFont typeface="+mj-lt"/>
                <a:buAutoNum type="arabicPeriod"/>
              </a:pPr>
              <a:r>
                <a:rPr lang="en-US" dirty="0">
                  <a:latin typeface="Calibri" panose="020F0502020204030204" pitchFamily="34" charset="0"/>
                </a:rPr>
                <a:t>Administrator privileges will be removed after the application is closed</a:t>
              </a:r>
            </a:p>
            <a:p>
              <a:pPr marL="800100" lvl="2" indent="-342900">
                <a:spcBef>
                  <a:spcPts val="1000"/>
                </a:spcBef>
              </a:pPr>
              <a:endParaRPr lang="en-US" sz="14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a:p>
              <a:pPr marL="342900" indent="-342900">
                <a:buFont typeface="+mj-lt"/>
                <a:buAutoNum type="arabicPeriod"/>
              </a:pPr>
              <a:endParaRPr lang="en-US" sz="1800" dirty="0">
                <a:latin typeface="Calibri" panose="020F0502020204030204" pitchFamily="34" charset="0"/>
              </a:endParaRPr>
            </a:p>
          </p:txBody>
        </p:sp>
        <p:pic>
          <p:nvPicPr>
            <p:cNvPr id="10" name="Picture 9">
              <a:extLst>
                <a:ext uri="{FF2B5EF4-FFF2-40B4-BE49-F238E27FC236}">
                  <a16:creationId xmlns:a16="http://schemas.microsoft.com/office/drawing/2014/main" id="{4A911A04-4C5A-4202-AF7C-3E639DF6515E}"/>
                </a:ext>
              </a:extLst>
            </p:cNvPr>
            <p:cNvPicPr>
              <a:picLocks noChangeAspect="1"/>
            </p:cNvPicPr>
            <p:nvPr/>
          </p:nvPicPr>
          <p:blipFill>
            <a:blip r:embed="rId2"/>
            <a:stretch>
              <a:fillRect/>
            </a:stretch>
          </p:blipFill>
          <p:spPr>
            <a:xfrm>
              <a:off x="1489078" y="2874652"/>
              <a:ext cx="1971864" cy="926865"/>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3DF777D4-D74D-4DE5-A90F-CB4C40DA5E4A}"/>
                </a:ext>
              </a:extLst>
            </p:cNvPr>
            <p:cNvCxnSpPr>
              <a:cxnSpLocks/>
            </p:cNvCxnSpPr>
            <p:nvPr/>
          </p:nvCxnSpPr>
          <p:spPr>
            <a:xfrm>
              <a:off x="1093443" y="2812802"/>
              <a:ext cx="741751" cy="915689"/>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a:extLst>
                <a:ext uri="{FF2B5EF4-FFF2-40B4-BE49-F238E27FC236}">
                  <a16:creationId xmlns:a16="http://schemas.microsoft.com/office/drawing/2014/main" id="{0FF1E10C-A8DA-4E8A-BD4B-D83E9861F99B}"/>
                </a:ext>
              </a:extLst>
            </p:cNvPr>
            <p:cNvPicPr>
              <a:picLocks noChangeAspect="1"/>
            </p:cNvPicPr>
            <p:nvPr/>
          </p:nvPicPr>
          <p:blipFill>
            <a:blip r:embed="rId3"/>
            <a:stretch>
              <a:fillRect/>
            </a:stretch>
          </p:blipFill>
          <p:spPr>
            <a:xfrm>
              <a:off x="1347092" y="4399959"/>
              <a:ext cx="2037794" cy="1724780"/>
            </a:xfrm>
            <a:prstGeom prst="rect">
              <a:avLst/>
            </a:prstGeom>
            <a:ln>
              <a:solidFill>
                <a:schemeClr val="tx1"/>
              </a:solidFill>
            </a:ln>
          </p:spPr>
        </p:pic>
        <p:cxnSp>
          <p:nvCxnSpPr>
            <p:cNvPr id="18" name="Straight Arrow Connector 17">
              <a:extLst>
                <a:ext uri="{FF2B5EF4-FFF2-40B4-BE49-F238E27FC236}">
                  <a16:creationId xmlns:a16="http://schemas.microsoft.com/office/drawing/2014/main" id="{29FFCF52-24F5-4558-8BC2-1532C6855A09}"/>
                </a:ext>
              </a:extLst>
            </p:cNvPr>
            <p:cNvCxnSpPr>
              <a:cxnSpLocks/>
            </p:cNvCxnSpPr>
            <p:nvPr/>
          </p:nvCxnSpPr>
          <p:spPr>
            <a:xfrm>
              <a:off x="986375" y="4179798"/>
              <a:ext cx="535494" cy="1613533"/>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pic>
          <p:nvPicPr>
            <p:cNvPr id="20" name="Picture 19">
              <a:extLst>
                <a:ext uri="{FF2B5EF4-FFF2-40B4-BE49-F238E27FC236}">
                  <a16:creationId xmlns:a16="http://schemas.microsoft.com/office/drawing/2014/main" id="{47CA7266-635D-409D-9948-82C7B00C4CCF}"/>
                </a:ext>
              </a:extLst>
            </p:cNvPr>
            <p:cNvPicPr>
              <a:picLocks noChangeAspect="1"/>
            </p:cNvPicPr>
            <p:nvPr/>
          </p:nvPicPr>
          <p:blipFill>
            <a:blip r:embed="rId4"/>
            <a:stretch>
              <a:fillRect/>
            </a:stretch>
          </p:blipFill>
          <p:spPr>
            <a:xfrm>
              <a:off x="7134287" y="2573103"/>
              <a:ext cx="2582703" cy="1606695"/>
            </a:xfrm>
            <a:prstGeom prst="rect">
              <a:avLst/>
            </a:prstGeom>
            <a:ln>
              <a:solidFill>
                <a:schemeClr val="tx1"/>
              </a:solidFill>
            </a:ln>
          </p:spPr>
        </p:pic>
        <p:cxnSp>
          <p:nvCxnSpPr>
            <p:cNvPr id="21" name="Straight Arrow Connector 20">
              <a:extLst>
                <a:ext uri="{FF2B5EF4-FFF2-40B4-BE49-F238E27FC236}">
                  <a16:creationId xmlns:a16="http://schemas.microsoft.com/office/drawing/2014/main" id="{ED57A46B-385B-4582-B90A-12A7672D209B}"/>
                </a:ext>
              </a:extLst>
            </p:cNvPr>
            <p:cNvCxnSpPr>
              <a:cxnSpLocks/>
            </p:cNvCxnSpPr>
            <p:nvPr/>
          </p:nvCxnSpPr>
          <p:spPr>
            <a:xfrm>
              <a:off x="6746098" y="2564194"/>
              <a:ext cx="575496" cy="1213934"/>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pic>
          <p:nvPicPr>
            <p:cNvPr id="24" name="Picture 23">
              <a:extLst>
                <a:ext uri="{FF2B5EF4-FFF2-40B4-BE49-F238E27FC236}">
                  <a16:creationId xmlns:a16="http://schemas.microsoft.com/office/drawing/2014/main" id="{8664CB51-886D-4C88-ABEA-AEA46BC79600}"/>
                </a:ext>
              </a:extLst>
            </p:cNvPr>
            <p:cNvPicPr>
              <a:picLocks noChangeAspect="1"/>
            </p:cNvPicPr>
            <p:nvPr/>
          </p:nvPicPr>
          <p:blipFill>
            <a:blip r:embed="rId5"/>
            <a:stretch>
              <a:fillRect/>
            </a:stretch>
          </p:blipFill>
          <p:spPr>
            <a:xfrm>
              <a:off x="6787152" y="4461809"/>
              <a:ext cx="3639627" cy="871549"/>
            </a:xfrm>
            <a:prstGeom prst="rect">
              <a:avLst/>
            </a:prstGeom>
            <a:ln>
              <a:solidFill>
                <a:schemeClr val="tx1"/>
              </a:solidFill>
            </a:ln>
          </p:spPr>
        </p:pic>
      </p:grpSp>
    </p:spTree>
    <p:extLst>
      <p:ext uri="{BB962C8B-B14F-4D97-AF65-F5344CB8AC3E}">
        <p14:creationId xmlns:p14="http://schemas.microsoft.com/office/powerpoint/2010/main" val="97543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A6C39B-011D-4D05-9487-2C073EB2BA9E}"/>
              </a:ext>
            </a:extLst>
          </p:cNvPr>
          <p:cNvSpPr txBox="1"/>
          <p:nvPr/>
        </p:nvSpPr>
        <p:spPr>
          <a:xfrm>
            <a:off x="5902326" y="128380"/>
            <a:ext cx="6105524" cy="523220"/>
          </a:xfrm>
          <a:prstGeom prst="rect">
            <a:avLst/>
          </a:prstGeom>
          <a:noFill/>
        </p:spPr>
        <p:txBody>
          <a:bodyPr wrap="square">
            <a:spAutoFit/>
          </a:bodyPr>
          <a:lstStyle/>
          <a:p>
            <a:pPr algn="r"/>
            <a:r>
              <a:rPr lang="en-US" sz="2800" dirty="0">
                <a:solidFill>
                  <a:schemeClr val="bg1"/>
                </a:solidFill>
                <a:latin typeface="Helvetica" pitchFamily="2" charset="0"/>
              </a:rPr>
              <a:t>How to use Mac Workstation Admin</a:t>
            </a:r>
            <a:endParaRPr lang="en-US" sz="1800" dirty="0">
              <a:solidFill>
                <a:schemeClr val="bg1"/>
              </a:solidFill>
              <a:latin typeface="Helvetica" pitchFamily="2" charset="0"/>
            </a:endParaRPr>
          </a:p>
        </p:txBody>
      </p:sp>
      <p:sp>
        <p:nvSpPr>
          <p:cNvPr id="8" name="Text Placeholder 5">
            <a:extLst>
              <a:ext uri="{FF2B5EF4-FFF2-40B4-BE49-F238E27FC236}">
                <a16:creationId xmlns:a16="http://schemas.microsoft.com/office/drawing/2014/main" id="{BA2FA892-E396-472B-BEB4-BB7EC37C19BC}"/>
              </a:ext>
            </a:extLst>
          </p:cNvPr>
          <p:cNvSpPr txBox="1">
            <a:spLocks/>
          </p:cNvSpPr>
          <p:nvPr/>
        </p:nvSpPr>
        <p:spPr>
          <a:xfrm>
            <a:off x="51768" y="1149692"/>
            <a:ext cx="12075673" cy="807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u="sng" dirty="0">
                <a:latin typeface="Helvetica"/>
                <a:cs typeface="Helvetica"/>
              </a:rPr>
              <a:t>How MAC Workstation Admin account is used</a:t>
            </a:r>
          </a:p>
          <a:p>
            <a:pPr marL="0" indent="0">
              <a:buFont typeface="Arial" panose="020B0604020202020204" pitchFamily="34" charset="0"/>
              <a:buNone/>
            </a:pPr>
            <a:r>
              <a:rPr lang="en-US" sz="1600" dirty="0"/>
              <a:t>Once the Mac Workstation admin role is provisioned the user will have to perform these steps to initiate the elevated privileges for the asset. </a:t>
            </a:r>
          </a:p>
        </p:txBody>
      </p:sp>
      <p:grpSp>
        <p:nvGrpSpPr>
          <p:cNvPr id="43" name="Group 42">
            <a:extLst>
              <a:ext uri="{FF2B5EF4-FFF2-40B4-BE49-F238E27FC236}">
                <a16:creationId xmlns:a16="http://schemas.microsoft.com/office/drawing/2014/main" id="{C5E95BFD-04EF-4FBC-BE14-73F6DA9DE518}"/>
              </a:ext>
            </a:extLst>
          </p:cNvPr>
          <p:cNvGrpSpPr/>
          <p:nvPr/>
        </p:nvGrpSpPr>
        <p:grpSpPr>
          <a:xfrm>
            <a:off x="64557" y="1886350"/>
            <a:ext cx="12062883" cy="4933124"/>
            <a:chOff x="64557" y="1886350"/>
            <a:chExt cx="12062883" cy="4933124"/>
          </a:xfrm>
        </p:grpSpPr>
        <p:sp>
          <p:nvSpPr>
            <p:cNvPr id="2" name="TextBox 1">
              <a:extLst>
                <a:ext uri="{FF2B5EF4-FFF2-40B4-BE49-F238E27FC236}">
                  <a16:creationId xmlns:a16="http://schemas.microsoft.com/office/drawing/2014/main" id="{D20FD577-1C8D-485E-981E-A2B915366091}"/>
                </a:ext>
              </a:extLst>
            </p:cNvPr>
            <p:cNvSpPr txBox="1">
              <a:spLocks noChangeAspect="1"/>
            </p:cNvSpPr>
            <p:nvPr/>
          </p:nvSpPr>
          <p:spPr>
            <a:xfrm>
              <a:off x="64557" y="1886350"/>
              <a:ext cx="12062883" cy="4933124"/>
            </a:xfrm>
            <a:prstGeom prst="rect">
              <a:avLst/>
            </a:prstGeom>
            <a:noFill/>
            <a:ln>
              <a:solidFill>
                <a:schemeClr val="tx1"/>
              </a:solidFill>
            </a:ln>
          </p:spPr>
          <p:txBody>
            <a:bodyPr wrap="square" numCol="2" rtlCol="0">
              <a:noAutofit/>
            </a:bodyPr>
            <a:lstStyle/>
            <a:p>
              <a:pPr marL="342900" indent="-342900">
                <a:buFont typeface="+mj-lt"/>
                <a:buAutoNum type="arabicPeriod"/>
              </a:pPr>
              <a:r>
                <a:rPr lang="en-US" sz="1200" dirty="0">
                  <a:latin typeface="Calibri" panose="020F0502020204030204" pitchFamily="34" charset="0"/>
                </a:rPr>
                <a:t>Log into the Device with PIV</a:t>
              </a:r>
            </a:p>
            <a:p>
              <a:pPr marL="342900" indent="-342900">
                <a:buFont typeface="+mj-lt"/>
                <a:buAutoNum type="arabicPeriod"/>
              </a:pPr>
              <a:r>
                <a:rPr lang="en-US" sz="1200" dirty="0">
                  <a:latin typeface="Calibri" panose="020F0502020204030204" pitchFamily="34" charset="0"/>
                </a:rPr>
                <a:t>Connect to VPN or NASA network (Device must be connected to NASA Network)</a:t>
              </a:r>
            </a:p>
            <a:p>
              <a:pPr marL="342900" indent="-342900">
                <a:buFont typeface="+mj-lt"/>
                <a:buAutoNum type="arabicPeriod"/>
              </a:pPr>
              <a:r>
                <a:rPr lang="en-US" sz="1200" dirty="0">
                  <a:latin typeface="Calibri" panose="020F0502020204030204" pitchFamily="34" charset="0"/>
                </a:rPr>
                <a:t>Open Applications and go to Self Service</a:t>
              </a:r>
            </a:p>
            <a:p>
              <a:pPr marL="342900" indent="-342900">
                <a:buFont typeface="+mj-lt"/>
                <a:buAutoNum type="arabicPeriod"/>
              </a:pPr>
              <a:r>
                <a:rPr lang="en-US" sz="1200" dirty="0">
                  <a:latin typeface="Calibri" panose="020F0502020204030204" pitchFamily="34" charset="0"/>
                </a:rPr>
                <a:t>If you have sent your password to MARS you will have to retrieve your Launchpad Desktop password from MARS</a:t>
              </a:r>
            </a:p>
            <a:p>
              <a:pPr marL="800100" lvl="1" indent="-342900">
                <a:buFont typeface="+mj-lt"/>
                <a:buAutoNum type="arabicPeriod"/>
              </a:pPr>
              <a:r>
                <a:rPr lang="en-US" sz="1200" dirty="0">
                  <a:latin typeface="Calibri" panose="020F0502020204030204" pitchFamily="34" charset="0"/>
                </a:rPr>
                <a:t>Login to id.nasa.gov</a:t>
              </a:r>
            </a:p>
            <a:p>
              <a:pPr marL="800100" lvl="1" indent="-342900">
                <a:buFont typeface="+mj-lt"/>
                <a:buAutoNum type="arabicPeriod"/>
              </a:pPr>
              <a:r>
                <a:rPr lang="en-US" sz="1200" dirty="0">
                  <a:latin typeface="Calibri" panose="020F0502020204030204" pitchFamily="34" charset="0"/>
                </a:rPr>
                <a:t>Select Recover Passwords</a:t>
              </a:r>
            </a:p>
            <a:p>
              <a:pPr marL="800100" lvl="1" indent="-342900">
                <a:buFont typeface="+mj-lt"/>
                <a:buAutoNum type="arabicPeriod"/>
              </a:pPr>
              <a:r>
                <a:rPr lang="en-US" sz="1200" dirty="0">
                  <a:latin typeface="Calibri" panose="020F0502020204030204" pitchFamily="34" charset="0"/>
                </a:rPr>
                <a:t>Select </a:t>
              </a:r>
              <a:r>
                <a:rPr lang="en-US" sz="1200">
                  <a:latin typeface="Calibri" panose="020F0502020204030204" pitchFamily="34" charset="0"/>
                </a:rPr>
                <a:t>Recover Launchpad Desktop </a:t>
              </a:r>
              <a:r>
                <a:rPr lang="en-US" sz="1200" dirty="0">
                  <a:latin typeface="Calibri" panose="020F0502020204030204" pitchFamily="34" charset="0"/>
                </a:rPr>
                <a:t>Password from MARS</a:t>
              </a: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800100" lvl="1" indent="-342900">
                <a:buFont typeface="+mj-lt"/>
                <a:buAutoNum type="arabicPeriod"/>
              </a:pPr>
              <a:endParaRPr lang="en-US" sz="1200" dirty="0">
                <a:latin typeface="Calibri" panose="020F0502020204030204" pitchFamily="34" charset="0"/>
              </a:endParaRPr>
            </a:p>
            <a:p>
              <a:pPr marL="342900" indent="-342900">
                <a:buFont typeface="+mj-lt"/>
                <a:buAutoNum type="arabicPeriod"/>
              </a:pPr>
              <a:r>
                <a:rPr lang="en-US" sz="1200" dirty="0">
                  <a:latin typeface="Calibri" panose="020F0502020204030204" pitchFamily="34" charset="0"/>
                </a:rPr>
                <a:t>Login to Self Service</a:t>
              </a: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r>
                <a:rPr lang="en-US" sz="1200" dirty="0">
                  <a:latin typeface="Calibri" panose="020F0502020204030204" pitchFamily="34" charset="0"/>
                </a:rPr>
                <a:t>Enter your Desktop AUID and password</a:t>
              </a: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r>
                <a:rPr lang="en-US" sz="1200" dirty="0">
                  <a:latin typeface="Calibri" panose="020F0502020204030204" pitchFamily="34" charset="0"/>
                </a:rPr>
                <a:t>Select Featured and you will see “Elevate Current account privileges (5 minutes)” and click Start</a:t>
              </a: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r>
                <a:rPr lang="en-US" sz="1200" dirty="0">
                  <a:latin typeface="Calibri" panose="020F0502020204030204" pitchFamily="34" charset="0"/>
                </a:rPr>
                <a:t>Click Elevate</a:t>
              </a: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r>
                <a:rPr lang="en-US" sz="1200" dirty="0">
                  <a:latin typeface="Calibri" panose="020F0502020204030204" pitchFamily="34" charset="0"/>
                </a:rPr>
                <a:t>You will now have Elevated account privileges for 5 Minutes</a:t>
              </a: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a:p>
              <a:pPr marL="342900" indent="-342900">
                <a:buFont typeface="+mj-lt"/>
                <a:buAutoNum type="arabicPeriod"/>
              </a:pPr>
              <a:endParaRPr lang="en-US" sz="1200" dirty="0">
                <a:latin typeface="Calibri" panose="020F0502020204030204" pitchFamily="34" charset="0"/>
              </a:endParaRPr>
            </a:p>
          </p:txBody>
        </p:sp>
        <p:pic>
          <p:nvPicPr>
            <p:cNvPr id="6" name="Picture 5">
              <a:extLst>
                <a:ext uri="{FF2B5EF4-FFF2-40B4-BE49-F238E27FC236}">
                  <a16:creationId xmlns:a16="http://schemas.microsoft.com/office/drawing/2014/main" id="{2BC2C37A-37AB-4655-826A-6DB84E817D57}"/>
                </a:ext>
              </a:extLst>
            </p:cNvPr>
            <p:cNvPicPr>
              <a:picLocks noChangeAspect="1"/>
            </p:cNvPicPr>
            <p:nvPr/>
          </p:nvPicPr>
          <p:blipFill>
            <a:blip r:embed="rId2"/>
            <a:stretch>
              <a:fillRect/>
            </a:stretch>
          </p:blipFill>
          <p:spPr>
            <a:xfrm>
              <a:off x="558484" y="3416222"/>
              <a:ext cx="4149276" cy="1330423"/>
            </a:xfrm>
            <a:prstGeom prst="rect">
              <a:avLst/>
            </a:prstGeom>
          </p:spPr>
        </p:pic>
        <p:cxnSp>
          <p:nvCxnSpPr>
            <p:cNvPr id="9" name="Straight Arrow Connector 8">
              <a:extLst>
                <a:ext uri="{FF2B5EF4-FFF2-40B4-BE49-F238E27FC236}">
                  <a16:creationId xmlns:a16="http://schemas.microsoft.com/office/drawing/2014/main" id="{D52C2D3E-E3CF-43C3-8345-898BF6EBF89F}"/>
                </a:ext>
              </a:extLst>
            </p:cNvPr>
            <p:cNvCxnSpPr/>
            <p:nvPr/>
          </p:nvCxnSpPr>
          <p:spPr>
            <a:xfrm flipH="1">
              <a:off x="863284" y="3157804"/>
              <a:ext cx="68155" cy="1289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24F618-A4F1-48BA-908C-0A4765880B7F}"/>
                </a:ext>
              </a:extLst>
            </p:cNvPr>
            <p:cNvCxnSpPr>
              <a:cxnSpLocks/>
              <a:endCxn id="25" idx="0"/>
            </p:cNvCxnSpPr>
            <p:nvPr/>
          </p:nvCxnSpPr>
          <p:spPr>
            <a:xfrm flipH="1">
              <a:off x="3165240" y="3345466"/>
              <a:ext cx="418528" cy="468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8FBB179-6FEA-4799-9904-F79F1961FF53}"/>
                </a:ext>
              </a:extLst>
            </p:cNvPr>
            <p:cNvSpPr/>
            <p:nvPr/>
          </p:nvSpPr>
          <p:spPr>
            <a:xfrm>
              <a:off x="607707" y="4447051"/>
              <a:ext cx="403245" cy="106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59CCD78-0756-4D62-9B07-323744AF0FA5}"/>
                </a:ext>
              </a:extLst>
            </p:cNvPr>
            <p:cNvSpPr/>
            <p:nvPr/>
          </p:nvSpPr>
          <p:spPr>
            <a:xfrm>
              <a:off x="2633122" y="3814260"/>
              <a:ext cx="1064235" cy="188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Graphical user interface, application&#10;&#10;Description automatically generated">
              <a:extLst>
                <a:ext uri="{FF2B5EF4-FFF2-40B4-BE49-F238E27FC236}">
                  <a16:creationId xmlns:a16="http://schemas.microsoft.com/office/drawing/2014/main" id="{99E8C19A-A825-4012-B831-790FFDB9E4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5107" y="5033459"/>
              <a:ext cx="4149275" cy="1491063"/>
            </a:xfrm>
            <a:prstGeom prst="rect">
              <a:avLst/>
            </a:prstGeom>
          </p:spPr>
        </p:pic>
        <p:pic>
          <p:nvPicPr>
            <p:cNvPr id="32" name="Picture 31">
              <a:extLst>
                <a:ext uri="{FF2B5EF4-FFF2-40B4-BE49-F238E27FC236}">
                  <a16:creationId xmlns:a16="http://schemas.microsoft.com/office/drawing/2014/main" id="{93D28F0F-CDFE-4439-8FF3-5215301ACED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33421" y="2048719"/>
              <a:ext cx="3949927" cy="1029572"/>
            </a:xfrm>
            <a:prstGeom prst="rect">
              <a:avLst/>
            </a:prstGeom>
          </p:spPr>
        </p:pic>
        <p:pic>
          <p:nvPicPr>
            <p:cNvPr id="33" name="Picture 32">
              <a:extLst>
                <a:ext uri="{FF2B5EF4-FFF2-40B4-BE49-F238E27FC236}">
                  <a16:creationId xmlns:a16="http://schemas.microsoft.com/office/drawing/2014/main" id="{564E0AE5-183C-439B-A154-9F293112CE99}"/>
                </a:ext>
              </a:extLst>
            </p:cNvPr>
            <p:cNvPicPr>
              <a:picLocks noChangeAspect="1"/>
            </p:cNvPicPr>
            <p:nvPr/>
          </p:nvPicPr>
          <p:blipFill>
            <a:blip r:embed="rId5"/>
            <a:stretch>
              <a:fillRect/>
            </a:stretch>
          </p:blipFill>
          <p:spPr>
            <a:xfrm>
              <a:off x="6409442" y="3407755"/>
              <a:ext cx="3717111" cy="1249438"/>
            </a:xfrm>
            <a:prstGeom prst="rect">
              <a:avLst/>
            </a:prstGeom>
          </p:spPr>
        </p:pic>
        <p:cxnSp>
          <p:nvCxnSpPr>
            <p:cNvPr id="35" name="Straight Arrow Connector 34">
              <a:extLst>
                <a:ext uri="{FF2B5EF4-FFF2-40B4-BE49-F238E27FC236}">
                  <a16:creationId xmlns:a16="http://schemas.microsoft.com/office/drawing/2014/main" id="{714F2AFF-0F97-467B-B5D0-7BBC5D180A7A}"/>
                </a:ext>
              </a:extLst>
            </p:cNvPr>
            <p:cNvCxnSpPr>
              <a:cxnSpLocks/>
            </p:cNvCxnSpPr>
            <p:nvPr/>
          </p:nvCxnSpPr>
          <p:spPr>
            <a:xfrm flipH="1">
              <a:off x="6906277" y="3214599"/>
              <a:ext cx="352128" cy="1130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5E5AC09-7D45-4619-ABC0-9A7B41D8F4D5}"/>
                </a:ext>
              </a:extLst>
            </p:cNvPr>
            <p:cNvCxnSpPr>
              <a:cxnSpLocks/>
            </p:cNvCxnSpPr>
            <p:nvPr/>
          </p:nvCxnSpPr>
          <p:spPr>
            <a:xfrm flipH="1">
              <a:off x="9922092" y="3214599"/>
              <a:ext cx="1906143" cy="12324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descr="Graphical user interface, application&#10;&#10;Description automatically generated">
              <a:extLst>
                <a:ext uri="{FF2B5EF4-FFF2-40B4-BE49-F238E27FC236}">
                  <a16:creationId xmlns:a16="http://schemas.microsoft.com/office/drawing/2014/main" id="{B5B65C81-77C6-4162-9A4E-43D3F0C6CCB5}"/>
                </a:ext>
              </a:extLst>
            </p:cNvPr>
            <p:cNvPicPr/>
            <p:nvPr/>
          </p:nvPicPr>
          <p:blipFill>
            <a:blip r:embed="rId6">
              <a:extLst>
                <a:ext uri="{28A0092B-C50C-407E-A947-70E740481C1C}">
                  <a14:useLocalDpi xmlns:a14="http://schemas.microsoft.com/office/drawing/2010/main" val="0"/>
                </a:ext>
              </a:extLst>
            </a:blip>
            <a:stretch>
              <a:fillRect/>
            </a:stretch>
          </p:blipFill>
          <p:spPr>
            <a:xfrm>
              <a:off x="6134279" y="4746645"/>
              <a:ext cx="2820809" cy="807270"/>
            </a:xfrm>
            <a:prstGeom prst="rect">
              <a:avLst/>
            </a:prstGeom>
          </p:spPr>
        </p:pic>
        <p:pic>
          <p:nvPicPr>
            <p:cNvPr id="38" name="Picture 37" descr="Graphical user interface, text, application&#10;&#10;Description automatically generated">
              <a:extLst>
                <a:ext uri="{FF2B5EF4-FFF2-40B4-BE49-F238E27FC236}">
                  <a16:creationId xmlns:a16="http://schemas.microsoft.com/office/drawing/2014/main" id="{02A9E366-BAE2-4FF4-A50D-B40717505341}"/>
                </a:ext>
              </a:extLst>
            </p:cNvPr>
            <p:cNvPicPr/>
            <p:nvPr/>
          </p:nvPicPr>
          <p:blipFill>
            <a:blip r:embed="rId7">
              <a:extLst>
                <a:ext uri="{28A0092B-C50C-407E-A947-70E740481C1C}">
                  <a14:useLocalDpi xmlns:a14="http://schemas.microsoft.com/office/drawing/2010/main" val="0"/>
                </a:ext>
              </a:extLst>
            </a:blip>
            <a:stretch>
              <a:fillRect/>
            </a:stretch>
          </p:blipFill>
          <p:spPr>
            <a:xfrm>
              <a:off x="6061921" y="5453665"/>
              <a:ext cx="3685842" cy="1020361"/>
            </a:xfrm>
            <a:prstGeom prst="rect">
              <a:avLst/>
            </a:prstGeom>
          </p:spPr>
        </p:pic>
        <p:cxnSp>
          <p:nvCxnSpPr>
            <p:cNvPr id="39" name="Straight Arrow Connector 38">
              <a:extLst>
                <a:ext uri="{FF2B5EF4-FFF2-40B4-BE49-F238E27FC236}">
                  <a16:creationId xmlns:a16="http://schemas.microsoft.com/office/drawing/2014/main" id="{7F6FB9DF-C5BC-4964-876F-CBB89FC2BFA1}"/>
                </a:ext>
              </a:extLst>
            </p:cNvPr>
            <p:cNvCxnSpPr>
              <a:cxnSpLocks/>
            </p:cNvCxnSpPr>
            <p:nvPr/>
          </p:nvCxnSpPr>
          <p:spPr>
            <a:xfrm>
              <a:off x="7258405" y="4746645"/>
              <a:ext cx="147667" cy="437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EE4A85E-91F3-498A-B2A2-D94E2B90F534}"/>
                </a:ext>
              </a:extLst>
            </p:cNvPr>
            <p:cNvSpPr txBox="1"/>
            <p:nvPr/>
          </p:nvSpPr>
          <p:spPr>
            <a:xfrm>
              <a:off x="4860492" y="6284663"/>
              <a:ext cx="7192794" cy="415498"/>
            </a:xfrm>
            <a:prstGeom prst="rect">
              <a:avLst/>
            </a:prstGeom>
            <a:noFill/>
          </p:spPr>
          <p:txBody>
            <a:bodyPr wrap="square" numCol="1" rtlCol="0">
              <a:spAutoFit/>
            </a:bodyPr>
            <a:lstStyle/>
            <a:p>
              <a:pPr algn="l"/>
              <a:r>
                <a:rPr lang="en-US" sz="1050" dirty="0">
                  <a:effectLst/>
                  <a:latin typeface="Calibri" panose="020F0502020204030204" pitchFamily="34" charset="0"/>
                  <a:ea typeface="Calibri" panose="020F0502020204030204" pitchFamily="34" charset="0"/>
                  <a:cs typeface="Times New Roman" panose="02020603050405020304" pitchFamily="18" charset="0"/>
                </a:rPr>
                <a:t>****Note you can repeat the above steps and remove your admin rights when you are finished by clicking Remove. They will automatically be removed in 5 minutes either way.</a:t>
              </a:r>
              <a:endParaRPr lang="en-US" sz="1050" dirty="0">
                <a:latin typeface="Calibri" panose="020F0502020204030204" pitchFamily="34" charset="0"/>
              </a:endParaRPr>
            </a:p>
          </p:txBody>
        </p:sp>
      </p:grpSp>
    </p:spTree>
    <p:extLst>
      <p:ext uri="{BB962C8B-B14F-4D97-AF65-F5344CB8AC3E}">
        <p14:creationId xmlns:p14="http://schemas.microsoft.com/office/powerpoint/2010/main" val="91486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85EAC9-A97F-48C1-9ADD-505FBEFE848A}"/>
              </a:ext>
            </a:extLst>
          </p:cNvPr>
          <p:cNvSpPr>
            <a:spLocks noGrp="1"/>
          </p:cNvSpPr>
          <p:nvPr>
            <p:ph type="body" sz="quarter" idx="13"/>
          </p:nvPr>
        </p:nvSpPr>
        <p:spPr>
          <a:xfrm>
            <a:off x="90872" y="1204055"/>
            <a:ext cx="11916978" cy="4593495"/>
          </a:xfrm>
        </p:spPr>
        <p:txBody>
          <a:bodyPr/>
          <a:lstStyle/>
          <a:p>
            <a:r>
              <a:rPr lang="en-US" sz="1600" dirty="0"/>
              <a:t>Support Executive Order 14028 for improving the Nation’s Cybersecurity, to adhere to the “Zero Trust Architecture” security model which allows users full access but only to the bare minimum they need to perform their job. The security model allows the concept of least-privileged access is applied to every access decision. </a:t>
            </a:r>
          </a:p>
          <a:p>
            <a:pPr lvl="1"/>
            <a:r>
              <a:rPr lang="en-US" sz="1200" dirty="0"/>
              <a:t>Who, what, where, when, and how to determine the approval and denial of access. </a:t>
            </a:r>
          </a:p>
          <a:p>
            <a:r>
              <a:rPr lang="en-US" sz="1600" dirty="0"/>
              <a:t>NPR 2810.2 - Possession and Use of NASA Information and Information Systems Outside of the United States and United States Territories</a:t>
            </a:r>
          </a:p>
          <a:p>
            <a:pPr lvl="1"/>
            <a:r>
              <a:rPr lang="en-US" sz="1200" dirty="0"/>
              <a:t>NASA information, information technology (IT) and information systems, and the accounts that access these systems, must be protected.</a:t>
            </a:r>
          </a:p>
          <a:p>
            <a:pPr lvl="1"/>
            <a:r>
              <a:rPr lang="en-US" sz="1200" dirty="0"/>
              <a:t>The use of mobile devices to transmit or receive information makes the transmitted information susceptible to eavesdropping, interception, and theft because of transmissions occurring over commercial networks.</a:t>
            </a:r>
          </a:p>
          <a:p>
            <a:pPr lvl="1"/>
            <a:r>
              <a:rPr lang="en-US" sz="1200" dirty="0"/>
              <a:t> International travel increases these risks, particularly where telecommunication networks are owned or controlled by the host government.</a:t>
            </a:r>
          </a:p>
          <a:p>
            <a:pPr lvl="1"/>
            <a:r>
              <a:rPr lang="en-US" sz="1200" dirty="0"/>
              <a:t> IT devices are always at risk for the introduction of malicious software and such risks are greater when devices leave the physical control of the traveler.</a:t>
            </a:r>
            <a:endParaRPr lang="en-US" sz="1600" dirty="0"/>
          </a:p>
          <a:p>
            <a:r>
              <a:rPr lang="en-US" sz="1600" dirty="0"/>
              <a:t>NASA-STD-2605 – Privileged Access management for computing systems</a:t>
            </a:r>
          </a:p>
          <a:p>
            <a:pPr lvl="1"/>
            <a:r>
              <a:rPr lang="en-US" sz="1200" dirty="0"/>
              <a:t>Elevated Privileges SHALL NOT be granted for the sole purpose of software installations</a:t>
            </a:r>
          </a:p>
          <a:p>
            <a:pPr lvl="1"/>
            <a:r>
              <a:rPr lang="en-US" sz="1200" dirty="0"/>
              <a:t>Ensure that the privilege levels no higher than necessary to accomplish required mission and business functions. </a:t>
            </a:r>
          </a:p>
          <a:p>
            <a:r>
              <a:rPr lang="en-US" sz="1600" dirty="0"/>
              <a:t>NASA-SPEC-2675 Version 1.1 – International Travel</a:t>
            </a:r>
          </a:p>
          <a:p>
            <a:pPr lvl="1"/>
            <a:r>
              <a:rPr lang="en-US" sz="1200" dirty="0"/>
              <a:t>4.1.6 - All international travel Windows laptops SHALL implement Workstation Administrator (WA) accounts for elevated privileges. WA accounts are granted via NAMS request "Active Directory Workstation Administrator”</a:t>
            </a:r>
          </a:p>
          <a:p>
            <a:r>
              <a:rPr lang="en-US" sz="1600" dirty="0"/>
              <a:t>NIST 800-53 Rev 5 AC-6 Least Privileges to employ the principle of least privilege and allowing only authorized access for users which are necessary to accomplish tasks in accordance with the mission or business function. </a:t>
            </a:r>
          </a:p>
        </p:txBody>
      </p:sp>
      <p:sp>
        <p:nvSpPr>
          <p:cNvPr id="3" name="TextBox 2">
            <a:extLst>
              <a:ext uri="{FF2B5EF4-FFF2-40B4-BE49-F238E27FC236}">
                <a16:creationId xmlns:a16="http://schemas.microsoft.com/office/drawing/2014/main" id="{B4442866-A785-485E-96E2-01FFE438FDFA}"/>
              </a:ext>
            </a:extLst>
          </p:cNvPr>
          <p:cNvSpPr txBox="1"/>
          <p:nvPr/>
        </p:nvSpPr>
        <p:spPr>
          <a:xfrm>
            <a:off x="5902326" y="128380"/>
            <a:ext cx="6105524" cy="523220"/>
          </a:xfrm>
          <a:prstGeom prst="rect">
            <a:avLst/>
          </a:prstGeom>
          <a:noFill/>
        </p:spPr>
        <p:txBody>
          <a:bodyPr wrap="square">
            <a:spAutoFit/>
          </a:bodyPr>
          <a:lstStyle/>
          <a:p>
            <a:pPr algn="r"/>
            <a:r>
              <a:rPr lang="en-US" sz="2800" dirty="0">
                <a:solidFill>
                  <a:schemeClr val="bg1"/>
                </a:solidFill>
                <a:latin typeface="Helvetica" pitchFamily="2" charset="0"/>
              </a:rPr>
              <a:t>Compliance Requirements</a:t>
            </a:r>
            <a:endParaRPr lang="en-US" sz="1800" dirty="0">
              <a:solidFill>
                <a:schemeClr val="bg1"/>
              </a:solidFill>
              <a:latin typeface="Helvetica" pitchFamily="2" charset="0"/>
            </a:endParaRPr>
          </a:p>
        </p:txBody>
      </p:sp>
    </p:spTree>
    <p:extLst>
      <p:ext uri="{BB962C8B-B14F-4D97-AF65-F5344CB8AC3E}">
        <p14:creationId xmlns:p14="http://schemas.microsoft.com/office/powerpoint/2010/main" val="4249492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2" rtlCol="0">
        <a:spAutoFit/>
      </a:bodyPr>
      <a:lstStyle>
        <a:defPPr marL="342900" indent="-342900" algn="l">
          <a:buFont typeface="+mj-lt"/>
          <a:buAutoNum type="arabicPeriod"/>
          <a:defRPr sz="1800" dirty="0" smtClean="0">
            <a:latin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12087</TotalTime>
  <Words>1326</Words>
  <Application>Microsoft Office PowerPoint</Application>
  <PresentationFormat>Widescreen</PresentationFormat>
  <Paragraphs>158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vt:lpstr>
      <vt:lpstr>Office Theme</vt:lpstr>
      <vt:lpstr>Workstation Admin for International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Porterfield, Michael (HQ-JA000)[Venesco &amp; SaiTech Joint Venture LLC]</dc:creator>
  <cp:lastModifiedBy>Cris</cp:lastModifiedBy>
  <cp:revision>287</cp:revision>
  <dcterms:created xsi:type="dcterms:W3CDTF">2021-06-11T18:47:22Z</dcterms:created>
  <dcterms:modified xsi:type="dcterms:W3CDTF">2022-11-02T20:08:09Z</dcterms:modified>
</cp:coreProperties>
</file>