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5" r:id="rId1"/>
  </p:sldMasterIdLst>
  <p:sldIdLst>
    <p:sldId id="258" r:id="rId2"/>
    <p:sldId id="259" r:id="rId3"/>
    <p:sldId id="263" r:id="rId4"/>
    <p:sldId id="261" r:id="rId5"/>
    <p:sldId id="26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640"/>
  </p:normalViewPr>
  <p:slideViewPr>
    <p:cSldViewPr snapToGrid="0">
      <p:cViewPr varScale="1">
        <p:scale>
          <a:sx n="107" d="100"/>
          <a:sy n="107" d="100"/>
        </p:scale>
        <p:origin x="49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2BACD6-1D09-B747-9064-0A6194EE4F70}"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172E-2C8B-8441-B75D-9531D138AAAC}" type="slidenum">
              <a:rPr lang="en-US" smtClean="0"/>
              <a:t>‹#›</a:t>
            </a:fld>
            <a:endParaRPr lang="en-US"/>
          </a:p>
        </p:txBody>
      </p:sp>
    </p:spTree>
    <p:extLst>
      <p:ext uri="{BB962C8B-B14F-4D97-AF65-F5344CB8AC3E}">
        <p14:creationId xmlns:p14="http://schemas.microsoft.com/office/powerpoint/2010/main" val="2938762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BACD6-1D09-B747-9064-0A6194EE4F70}"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172E-2C8B-8441-B75D-9531D138AAAC}" type="slidenum">
              <a:rPr lang="en-US" smtClean="0"/>
              <a:t>‹#›</a:t>
            </a:fld>
            <a:endParaRPr lang="en-US"/>
          </a:p>
        </p:txBody>
      </p:sp>
    </p:spTree>
    <p:extLst>
      <p:ext uri="{BB962C8B-B14F-4D97-AF65-F5344CB8AC3E}">
        <p14:creationId xmlns:p14="http://schemas.microsoft.com/office/powerpoint/2010/main" val="36211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BACD6-1D09-B747-9064-0A6194EE4F70}"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172E-2C8B-8441-B75D-9531D138AAA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0843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BACD6-1D09-B747-9064-0A6194EE4F70}"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172E-2C8B-8441-B75D-9531D138AAAC}" type="slidenum">
              <a:rPr lang="en-US" smtClean="0"/>
              <a:t>‹#›</a:t>
            </a:fld>
            <a:endParaRPr lang="en-US"/>
          </a:p>
        </p:txBody>
      </p:sp>
    </p:spTree>
    <p:extLst>
      <p:ext uri="{BB962C8B-B14F-4D97-AF65-F5344CB8AC3E}">
        <p14:creationId xmlns:p14="http://schemas.microsoft.com/office/powerpoint/2010/main" val="1599469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BACD6-1D09-B747-9064-0A6194EE4F70}"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172E-2C8B-8441-B75D-9531D138AAA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58720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BACD6-1D09-B747-9064-0A6194EE4F70}"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172E-2C8B-8441-B75D-9531D138AAAC}" type="slidenum">
              <a:rPr lang="en-US" smtClean="0"/>
              <a:t>‹#›</a:t>
            </a:fld>
            <a:endParaRPr lang="en-US"/>
          </a:p>
        </p:txBody>
      </p:sp>
    </p:spTree>
    <p:extLst>
      <p:ext uri="{BB962C8B-B14F-4D97-AF65-F5344CB8AC3E}">
        <p14:creationId xmlns:p14="http://schemas.microsoft.com/office/powerpoint/2010/main" val="2204576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2BACD6-1D09-B747-9064-0A6194EE4F70}"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172E-2C8B-8441-B75D-9531D138AAAC}" type="slidenum">
              <a:rPr lang="en-US" smtClean="0"/>
              <a:t>‹#›</a:t>
            </a:fld>
            <a:endParaRPr lang="en-US"/>
          </a:p>
        </p:txBody>
      </p:sp>
    </p:spTree>
    <p:extLst>
      <p:ext uri="{BB962C8B-B14F-4D97-AF65-F5344CB8AC3E}">
        <p14:creationId xmlns:p14="http://schemas.microsoft.com/office/powerpoint/2010/main" val="3087842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2BACD6-1D09-B747-9064-0A6194EE4F70}"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172E-2C8B-8441-B75D-9531D138AAAC}" type="slidenum">
              <a:rPr lang="en-US" smtClean="0"/>
              <a:t>‹#›</a:t>
            </a:fld>
            <a:endParaRPr lang="en-US"/>
          </a:p>
        </p:txBody>
      </p:sp>
    </p:spTree>
    <p:extLst>
      <p:ext uri="{BB962C8B-B14F-4D97-AF65-F5344CB8AC3E}">
        <p14:creationId xmlns:p14="http://schemas.microsoft.com/office/powerpoint/2010/main" val="396715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2BACD6-1D09-B747-9064-0A6194EE4F70}"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172E-2C8B-8441-B75D-9531D138AAAC}" type="slidenum">
              <a:rPr lang="en-US" smtClean="0"/>
              <a:t>‹#›</a:t>
            </a:fld>
            <a:endParaRPr lang="en-US"/>
          </a:p>
        </p:txBody>
      </p:sp>
    </p:spTree>
    <p:extLst>
      <p:ext uri="{BB962C8B-B14F-4D97-AF65-F5344CB8AC3E}">
        <p14:creationId xmlns:p14="http://schemas.microsoft.com/office/powerpoint/2010/main" val="212769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BACD6-1D09-B747-9064-0A6194EE4F70}"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172E-2C8B-8441-B75D-9531D138AAAC}" type="slidenum">
              <a:rPr lang="en-US" smtClean="0"/>
              <a:t>‹#›</a:t>
            </a:fld>
            <a:endParaRPr lang="en-US"/>
          </a:p>
        </p:txBody>
      </p:sp>
    </p:spTree>
    <p:extLst>
      <p:ext uri="{BB962C8B-B14F-4D97-AF65-F5344CB8AC3E}">
        <p14:creationId xmlns:p14="http://schemas.microsoft.com/office/powerpoint/2010/main" val="2486155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2BACD6-1D09-B747-9064-0A6194EE4F70}" type="datetimeFigureOut">
              <a:rPr lang="en-US" smtClean="0"/>
              <a:t>5/23/23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172E-2C8B-8441-B75D-9531D138AAAC}" type="slidenum">
              <a:rPr lang="en-US" smtClean="0"/>
              <a:t>‹#›</a:t>
            </a:fld>
            <a:endParaRPr lang="en-US"/>
          </a:p>
        </p:txBody>
      </p:sp>
    </p:spTree>
    <p:extLst>
      <p:ext uri="{BB962C8B-B14F-4D97-AF65-F5344CB8AC3E}">
        <p14:creationId xmlns:p14="http://schemas.microsoft.com/office/powerpoint/2010/main" val="71054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2BACD6-1D09-B747-9064-0A6194EE4F70}" type="datetimeFigureOut">
              <a:rPr lang="en-US" smtClean="0"/>
              <a:t>5/23/23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2172E-2C8B-8441-B75D-9531D138AAAC}" type="slidenum">
              <a:rPr lang="en-US" smtClean="0"/>
              <a:t>‹#›</a:t>
            </a:fld>
            <a:endParaRPr lang="en-US"/>
          </a:p>
        </p:txBody>
      </p:sp>
    </p:spTree>
    <p:extLst>
      <p:ext uri="{BB962C8B-B14F-4D97-AF65-F5344CB8AC3E}">
        <p14:creationId xmlns:p14="http://schemas.microsoft.com/office/powerpoint/2010/main" val="91496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2BACD6-1D09-B747-9064-0A6194EE4F70}" type="datetimeFigureOut">
              <a:rPr lang="en-US" smtClean="0"/>
              <a:t>5/23/23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2172E-2C8B-8441-B75D-9531D138AAAC}" type="slidenum">
              <a:rPr lang="en-US" smtClean="0"/>
              <a:t>‹#›</a:t>
            </a:fld>
            <a:endParaRPr lang="en-US"/>
          </a:p>
        </p:txBody>
      </p:sp>
    </p:spTree>
    <p:extLst>
      <p:ext uri="{BB962C8B-B14F-4D97-AF65-F5344CB8AC3E}">
        <p14:creationId xmlns:p14="http://schemas.microsoft.com/office/powerpoint/2010/main" val="192753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BACD6-1D09-B747-9064-0A6194EE4F70}" type="datetimeFigureOut">
              <a:rPr lang="en-US" smtClean="0"/>
              <a:t>5/23/23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2172E-2C8B-8441-B75D-9531D138AAAC}" type="slidenum">
              <a:rPr lang="en-US" smtClean="0"/>
              <a:t>‹#›</a:t>
            </a:fld>
            <a:endParaRPr lang="en-US"/>
          </a:p>
        </p:txBody>
      </p:sp>
    </p:spTree>
    <p:extLst>
      <p:ext uri="{BB962C8B-B14F-4D97-AF65-F5344CB8AC3E}">
        <p14:creationId xmlns:p14="http://schemas.microsoft.com/office/powerpoint/2010/main" val="2698477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2BACD6-1D09-B747-9064-0A6194EE4F70}" type="datetimeFigureOut">
              <a:rPr lang="en-US" smtClean="0"/>
              <a:t>5/23/23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172E-2C8B-8441-B75D-9531D138AAAC}" type="slidenum">
              <a:rPr lang="en-US" smtClean="0"/>
              <a:t>‹#›</a:t>
            </a:fld>
            <a:endParaRPr lang="en-US"/>
          </a:p>
        </p:txBody>
      </p:sp>
    </p:spTree>
    <p:extLst>
      <p:ext uri="{BB962C8B-B14F-4D97-AF65-F5344CB8AC3E}">
        <p14:creationId xmlns:p14="http://schemas.microsoft.com/office/powerpoint/2010/main" val="1040710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172E-2C8B-8441-B75D-9531D138AAAC}" type="slidenum">
              <a:rPr lang="en-US" smtClean="0"/>
              <a:t>‹#›</a:t>
            </a:fld>
            <a:endParaRPr lang="en-US"/>
          </a:p>
        </p:txBody>
      </p:sp>
      <p:sp>
        <p:nvSpPr>
          <p:cNvPr id="5" name="Date Placeholder 4"/>
          <p:cNvSpPr>
            <a:spLocks noGrp="1"/>
          </p:cNvSpPr>
          <p:nvPr>
            <p:ph type="dt" sz="half" idx="10"/>
          </p:nvPr>
        </p:nvSpPr>
        <p:spPr/>
        <p:txBody>
          <a:bodyPr/>
          <a:lstStyle/>
          <a:p>
            <a:fld id="{CB2BACD6-1D09-B747-9064-0A6194EE4F70}" type="datetimeFigureOut">
              <a:rPr lang="en-US" smtClean="0"/>
              <a:t>5/23/23</a:t>
            </a:fld>
            <a:endParaRPr lang="en-US"/>
          </a:p>
        </p:txBody>
      </p:sp>
    </p:spTree>
    <p:extLst>
      <p:ext uri="{BB962C8B-B14F-4D97-AF65-F5344CB8AC3E}">
        <p14:creationId xmlns:p14="http://schemas.microsoft.com/office/powerpoint/2010/main" val="3313824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2BACD6-1D09-B747-9064-0A6194EE4F70}" type="datetimeFigureOut">
              <a:rPr lang="en-US" smtClean="0"/>
              <a:t>5/23/23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62172E-2C8B-8441-B75D-9531D138AAAC}" type="slidenum">
              <a:rPr lang="en-US" smtClean="0"/>
              <a:t>‹#›</a:t>
            </a:fld>
            <a:endParaRPr lang="en-US"/>
          </a:p>
        </p:txBody>
      </p:sp>
    </p:spTree>
    <p:extLst>
      <p:ext uri="{BB962C8B-B14F-4D97-AF65-F5344CB8AC3E}">
        <p14:creationId xmlns:p14="http://schemas.microsoft.com/office/powerpoint/2010/main" val="85355792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NASA_Huygens_Group_Achievement_Award_Certificate.gif" TargetMode="External"/><Relationship Id="rId2" Type="http://schemas.openxmlformats.org/officeDocument/2006/relationships/image" Target="../media/image4.gif"/><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785C6-F859-4EA7-AB66-4371A19FCB01}"/>
              </a:ext>
            </a:extLst>
          </p:cNvPr>
          <p:cNvSpPr>
            <a:spLocks noGrp="1"/>
          </p:cNvSpPr>
          <p:nvPr>
            <p:ph type="title"/>
          </p:nvPr>
        </p:nvSpPr>
        <p:spPr>
          <a:xfrm>
            <a:off x="839788" y="457200"/>
            <a:ext cx="3932237" cy="1122218"/>
          </a:xfrm>
        </p:spPr>
        <p:txBody>
          <a:bodyPr>
            <a:normAutofit/>
          </a:bodyPr>
          <a:lstStyle/>
          <a:p>
            <a:pPr algn="ctr"/>
            <a:r>
              <a:rPr lang="en-US" sz="2800" b="1" dirty="0">
                <a:solidFill>
                  <a:srgbClr val="0070C0"/>
                </a:solidFill>
              </a:rPr>
              <a:t>NASA Group Achievement Awards</a:t>
            </a:r>
          </a:p>
        </p:txBody>
      </p:sp>
      <p:sp>
        <p:nvSpPr>
          <p:cNvPr id="3" name="Content Placeholder 2">
            <a:extLst>
              <a:ext uri="{FF2B5EF4-FFF2-40B4-BE49-F238E27FC236}">
                <a16:creationId xmlns:a16="http://schemas.microsoft.com/office/drawing/2014/main" id="{4105FDC8-A1E9-7E3A-EC01-8EA2F916F320}"/>
              </a:ext>
            </a:extLst>
          </p:cNvPr>
          <p:cNvSpPr>
            <a:spLocks noGrp="1"/>
          </p:cNvSpPr>
          <p:nvPr>
            <p:ph idx="1"/>
          </p:nvPr>
        </p:nvSpPr>
        <p:spPr>
          <a:xfrm>
            <a:off x="8769419" y="1334181"/>
            <a:ext cx="2384088" cy="2436812"/>
          </a:xfrm>
        </p:spPr>
        <p:txBody>
          <a:bodyPr>
            <a:normAutofit fontScale="55000" lnSpcReduction="20000"/>
          </a:bodyPr>
          <a:lstStyle/>
          <a:p>
            <a:pPr rtl="0">
              <a:spcBef>
                <a:spcPts val="0"/>
              </a:spcBef>
              <a:spcAft>
                <a:spcPts val="0"/>
              </a:spcAft>
            </a:pPr>
            <a:r>
              <a:rPr lang="en-US" sz="1800" b="0" i="0" u="none" strike="noStrike" dirty="0">
                <a:solidFill>
                  <a:srgbClr val="000000"/>
                </a:solidFill>
                <a:effectLst/>
              </a:rPr>
              <a:t>This prestigious NASA certificate is awarded to any combination of Government and/or non-Government individuals for an outstanding group accomplishment that has contributed substantially to NASA's mission.</a:t>
            </a:r>
            <a:endParaRPr lang="en-US" sz="1800" b="0" dirty="0">
              <a:effectLst/>
            </a:endParaRPr>
          </a:p>
          <a:p>
            <a:r>
              <a:rPr lang="en-US" sz="1800" dirty="0"/>
              <a:t>All projects prepare GAA’s post deployment </a:t>
            </a:r>
          </a:p>
          <a:p>
            <a:r>
              <a:rPr lang="en-US" sz="1800" dirty="0"/>
              <a:t>Submittals one a year (this year will be due in July) </a:t>
            </a:r>
          </a:p>
          <a:p>
            <a:r>
              <a:rPr lang="en-US" sz="1800" dirty="0"/>
              <a:t>GAA’s include project participants, supporting individuals, and all members of ESPO</a:t>
            </a:r>
          </a:p>
        </p:txBody>
      </p:sp>
      <p:sp>
        <p:nvSpPr>
          <p:cNvPr id="4" name="Text Placeholder 3">
            <a:extLst>
              <a:ext uri="{FF2B5EF4-FFF2-40B4-BE49-F238E27FC236}">
                <a16:creationId xmlns:a16="http://schemas.microsoft.com/office/drawing/2014/main" id="{BD161F34-4016-DA8E-CF62-9BD0AEF551D6}"/>
              </a:ext>
            </a:extLst>
          </p:cNvPr>
          <p:cNvSpPr>
            <a:spLocks noGrp="1"/>
          </p:cNvSpPr>
          <p:nvPr>
            <p:ph type="body" sz="half" idx="2"/>
          </p:nvPr>
        </p:nvSpPr>
        <p:spPr>
          <a:xfrm>
            <a:off x="522514" y="1816924"/>
            <a:ext cx="4702629" cy="4052063"/>
          </a:xfrm>
        </p:spPr>
        <p:txBody>
          <a:bodyPr>
            <a:normAutofit fontScale="92500" lnSpcReduction="20000"/>
          </a:bodyPr>
          <a:lstStyle/>
          <a:p>
            <a:pPr rtl="0">
              <a:spcBef>
                <a:spcPts val="0"/>
              </a:spcBef>
              <a:spcAft>
                <a:spcPts val="0"/>
              </a:spcAft>
            </a:pPr>
            <a:r>
              <a:rPr lang="en-US" sz="1800" b="0" i="0" u="none" strike="noStrike" dirty="0">
                <a:solidFill>
                  <a:srgbClr val="000000"/>
                </a:solidFill>
                <a:effectLst/>
              </a:rPr>
              <a:t>This prestigious NASA certificate is awarded to any combination of Government and/or non-Government individuals for an outstanding group accomplishment that has contributed substantially to NASA's mission.</a:t>
            </a:r>
            <a:endParaRPr lang="en-US" sz="1800" b="0" dirty="0">
              <a:effectLst/>
            </a:endParaRPr>
          </a:p>
          <a:p>
            <a:r>
              <a:rPr lang="en-US" sz="1800" dirty="0"/>
              <a:t>Submittals are once a year (</a:t>
            </a:r>
            <a:r>
              <a:rPr lang="en-US" sz="1800" b="0" i="0" u="none" strike="noStrike" dirty="0">
                <a:solidFill>
                  <a:srgbClr val="000000"/>
                </a:solidFill>
                <a:effectLst/>
                <a:latin typeface="Calibri" panose="020F0502020204030204" pitchFamily="34" charset="0"/>
              </a:rPr>
              <a:t>the call for the 2023 NASA Honor Awards should open in July this year</a:t>
            </a:r>
            <a:r>
              <a:rPr lang="en-US" sz="1800" dirty="0"/>
              <a:t>). </a:t>
            </a:r>
          </a:p>
          <a:p>
            <a:r>
              <a:rPr lang="en-US" sz="1800" dirty="0"/>
              <a:t>All ESPO projects prepare Group Achievement Awards (GAA’s) post deployment.</a:t>
            </a:r>
          </a:p>
          <a:p>
            <a:r>
              <a:rPr lang="en-US" sz="1800" dirty="0"/>
              <a:t>GAA’s include project participants, supporting individuals, and all members of ESPO.</a:t>
            </a:r>
          </a:p>
          <a:p>
            <a:r>
              <a:rPr lang="en-US" sz="1800" dirty="0"/>
              <a:t>Keep awards in mind as you work with people who make substantial impact on your mission and thus, although not on the project participant list, should be included.</a:t>
            </a:r>
          </a:p>
          <a:p>
            <a:endParaRPr lang="en-US" dirty="0"/>
          </a:p>
        </p:txBody>
      </p:sp>
      <p:pic>
        <p:nvPicPr>
          <p:cNvPr id="2050" name="Picture 2">
            <a:extLst>
              <a:ext uri="{FF2B5EF4-FFF2-40B4-BE49-F238E27FC236}">
                <a16:creationId xmlns:a16="http://schemas.microsoft.com/office/drawing/2014/main" id="{8E3D6D26-F037-D4C6-C716-623CE29C4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148" y="1033317"/>
            <a:ext cx="5843133" cy="373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57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41" name="Group 314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142" name="Straight Connector 314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3" name="Straight Connector 314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4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4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46" name="Isosceles Triangle 314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4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4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4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50" name="Isosceles Triangle 314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51" name="Isosceles Triangle 315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3FDEB13-5E62-3CCA-D282-D196A80DE303}"/>
              </a:ext>
            </a:extLst>
          </p:cNvPr>
          <p:cNvSpPr>
            <a:spLocks noGrp="1"/>
          </p:cNvSpPr>
          <p:nvPr>
            <p:ph type="title"/>
          </p:nvPr>
        </p:nvSpPr>
        <p:spPr>
          <a:xfrm>
            <a:off x="178130" y="451262"/>
            <a:ext cx="9422138" cy="736270"/>
          </a:xfrm>
        </p:spPr>
        <p:txBody>
          <a:bodyPr vert="horz" lIns="91440" tIns="45720" rIns="91440" bIns="45720" rtlCol="0" anchor="t">
            <a:normAutofit fontScale="90000"/>
          </a:bodyPr>
          <a:lstStyle/>
          <a:p>
            <a:r>
              <a:rPr lang="en-US" sz="3600" dirty="0">
                <a:solidFill>
                  <a:srgbClr val="0070C0"/>
                </a:solidFill>
              </a:rPr>
              <a:t>Justification, Management approval, Submittal</a:t>
            </a:r>
          </a:p>
        </p:txBody>
      </p:sp>
      <p:sp>
        <p:nvSpPr>
          <p:cNvPr id="4" name="Text Placeholder 3">
            <a:extLst>
              <a:ext uri="{FF2B5EF4-FFF2-40B4-BE49-F238E27FC236}">
                <a16:creationId xmlns:a16="http://schemas.microsoft.com/office/drawing/2014/main" id="{F376EDF5-7FA7-7BCA-4C73-D35DD899BA00}"/>
              </a:ext>
            </a:extLst>
          </p:cNvPr>
          <p:cNvSpPr>
            <a:spLocks noGrp="1"/>
          </p:cNvSpPr>
          <p:nvPr>
            <p:ph type="body" sz="half" idx="2"/>
          </p:nvPr>
        </p:nvSpPr>
        <p:spPr>
          <a:xfrm>
            <a:off x="178130" y="1297610"/>
            <a:ext cx="4125912" cy="5148417"/>
          </a:xfrm>
        </p:spPr>
        <p:txBody>
          <a:bodyPr vert="horz" lIns="91440" tIns="45720" rIns="91440" bIns="45720" rtlCol="0">
            <a:normAutofit fontScale="25000" lnSpcReduction="20000"/>
          </a:bodyPr>
          <a:lstStyle/>
          <a:p>
            <a:pPr marL="342900" indent="-342900">
              <a:buFont typeface="Arial" panose="020B0604020202020204" pitchFamily="34" charset="0"/>
              <a:buChar char="•"/>
            </a:pPr>
            <a:r>
              <a:rPr lang="en-US" sz="7200" dirty="0"/>
              <a:t>The Project Manager writes the justification.</a:t>
            </a:r>
          </a:p>
          <a:p>
            <a:pPr marL="342900" indent="-342900">
              <a:buFont typeface="Arial" panose="020B0604020202020204" pitchFamily="34" charset="0"/>
              <a:buChar char="•"/>
            </a:pPr>
            <a:r>
              <a:rPr lang="en-US" sz="7200" dirty="0"/>
              <a:t>Marilyn then reviews it and sends it to management for approval.</a:t>
            </a:r>
          </a:p>
          <a:p>
            <a:pPr marL="342900" indent="-342900">
              <a:buFont typeface="Arial" panose="020B0604020202020204" pitchFamily="34" charset="0"/>
              <a:buChar char="•"/>
            </a:pPr>
            <a:r>
              <a:rPr lang="en-US" sz="7200" dirty="0"/>
              <a:t>Participants are then manually put in the NASA Automated Awards System (NAAS).  Get a NAAS account for access.  Submittal is tied to the PIV card so same person must put in all names.</a:t>
            </a:r>
          </a:p>
          <a:p>
            <a:pPr marL="342900" indent="-342900">
              <a:buFont typeface="Arial" panose="020B0604020202020204" pitchFamily="34" charset="0"/>
              <a:buChar char="•"/>
            </a:pPr>
            <a:endParaRPr lang="en-US" sz="7200" dirty="0"/>
          </a:p>
          <a:p>
            <a:pPr marL="342900" indent="-342900" rtl="0">
              <a:spcBef>
                <a:spcPts val="0"/>
              </a:spcBef>
              <a:spcAft>
                <a:spcPts val="0"/>
              </a:spcAft>
              <a:buFont typeface="Arial" panose="020B0604020202020204" pitchFamily="34" charset="0"/>
              <a:buChar char="•"/>
            </a:pPr>
            <a:r>
              <a:rPr lang="en-US" sz="7200" i="0" u="none" strike="noStrike" dirty="0">
                <a:solidFill>
                  <a:srgbClr val="000000"/>
                </a:solidFill>
                <a:effectLst/>
              </a:rPr>
              <a:t>To ensure we have </a:t>
            </a:r>
            <a:r>
              <a:rPr lang="en-US" sz="7200" dirty="0">
                <a:solidFill>
                  <a:srgbClr val="000000"/>
                </a:solidFill>
              </a:rPr>
              <a:t>all team members, not just those on the participants list.  We s</a:t>
            </a:r>
            <a:r>
              <a:rPr lang="en-US" sz="7200" i="0" u="none" strike="noStrike" dirty="0">
                <a:solidFill>
                  <a:srgbClr val="000000"/>
                </a:solidFill>
                <a:effectLst/>
              </a:rPr>
              <a:t>end emails to all PIs to reconfirm the names of everyone on their team that you have received awards for along with the best mailing address to send the awards to (find best address for PI in ESPO database).  </a:t>
            </a:r>
            <a:endParaRPr lang="en-US" sz="7200" dirty="0">
              <a:effectLst/>
            </a:endParaRPr>
          </a:p>
          <a:p>
            <a:pPr>
              <a:buFont typeface="Wingdings 3" charset="2"/>
              <a:buChar char=""/>
            </a:pPr>
            <a:endParaRPr lang="en-US" dirty="0"/>
          </a:p>
        </p:txBody>
      </p:sp>
      <p:pic>
        <p:nvPicPr>
          <p:cNvPr id="3078" name="Picture 6" descr="A screenshot of a computer&#10;&#10;Description automatically generated with medium confidence">
            <a:extLst>
              <a:ext uri="{FF2B5EF4-FFF2-40B4-BE49-F238E27FC236}">
                <a16:creationId xmlns:a16="http://schemas.microsoft.com/office/drawing/2014/main" id="{7F242E15-4086-66DE-FC0B-B1F76E29390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94" r="3" b="8280"/>
          <a:stretch/>
        </p:blipFill>
        <p:spPr bwMode="auto">
          <a:xfrm>
            <a:off x="4591985" y="1258321"/>
            <a:ext cx="6465026" cy="514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852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D4EC-7AD6-F7A4-2034-95499B845585}"/>
              </a:ext>
            </a:extLst>
          </p:cNvPr>
          <p:cNvSpPr>
            <a:spLocks noGrp="1"/>
          </p:cNvSpPr>
          <p:nvPr>
            <p:ph type="title"/>
          </p:nvPr>
        </p:nvSpPr>
        <p:spPr>
          <a:xfrm>
            <a:off x="756505" y="214313"/>
            <a:ext cx="3336131" cy="814386"/>
          </a:xfrm>
        </p:spPr>
        <p:txBody>
          <a:bodyPr>
            <a:normAutofit/>
          </a:bodyPr>
          <a:lstStyle/>
          <a:p>
            <a:pPr algn="ctr"/>
            <a:r>
              <a:rPr lang="en-US" dirty="0"/>
              <a:t>Nomination Revisions</a:t>
            </a:r>
            <a:endParaRPr lang="en-US" sz="2200" dirty="0"/>
          </a:p>
        </p:txBody>
      </p:sp>
      <p:sp>
        <p:nvSpPr>
          <p:cNvPr id="3" name="Content Placeholder 2">
            <a:extLst>
              <a:ext uri="{FF2B5EF4-FFF2-40B4-BE49-F238E27FC236}">
                <a16:creationId xmlns:a16="http://schemas.microsoft.com/office/drawing/2014/main" id="{C4865AB5-4467-DCC1-BE90-D33C6D72555B}"/>
              </a:ext>
            </a:extLst>
          </p:cNvPr>
          <p:cNvSpPr>
            <a:spLocks noGrp="1"/>
          </p:cNvSpPr>
          <p:nvPr>
            <p:ph idx="1"/>
          </p:nvPr>
        </p:nvSpPr>
        <p:spPr>
          <a:xfrm>
            <a:off x="4760461" y="371476"/>
            <a:ext cx="5383664" cy="5669886"/>
          </a:xfrm>
        </p:spPr>
        <p:txBody>
          <a:bodyPr>
            <a:normAutofit/>
          </a:bodyPr>
          <a:lstStyle/>
          <a:p>
            <a:pPr marL="0" indent="0" rtl="0">
              <a:spcBef>
                <a:spcPts val="0"/>
              </a:spcBef>
              <a:spcAft>
                <a:spcPts val="0"/>
              </a:spcAft>
              <a:buNone/>
            </a:pPr>
            <a:br>
              <a:rPr lang="en-US" dirty="0"/>
            </a:br>
            <a:endParaRPr lang="en-US" dirty="0"/>
          </a:p>
        </p:txBody>
      </p:sp>
      <p:sp>
        <p:nvSpPr>
          <p:cNvPr id="4" name="Text Placeholder 3">
            <a:extLst>
              <a:ext uri="{FF2B5EF4-FFF2-40B4-BE49-F238E27FC236}">
                <a16:creationId xmlns:a16="http://schemas.microsoft.com/office/drawing/2014/main" id="{4FCFE655-28D7-08F4-34D7-77196321EADA}"/>
              </a:ext>
            </a:extLst>
          </p:cNvPr>
          <p:cNvSpPr>
            <a:spLocks noGrp="1"/>
          </p:cNvSpPr>
          <p:nvPr>
            <p:ph type="body" sz="half" idx="2"/>
          </p:nvPr>
        </p:nvSpPr>
        <p:spPr>
          <a:xfrm>
            <a:off x="200026" y="1157287"/>
            <a:ext cx="4449091" cy="5585035"/>
          </a:xfrm>
        </p:spPr>
        <p:txBody>
          <a:bodyPr>
            <a:noAutofit/>
          </a:bodyPr>
          <a:lstStyle/>
          <a:p>
            <a:pPr rtl="0">
              <a:spcBef>
                <a:spcPts val="0"/>
              </a:spcBef>
              <a:spcAft>
                <a:spcPts val="0"/>
              </a:spcAft>
            </a:pPr>
            <a:endParaRPr lang="en-US" sz="1600" b="0" dirty="0">
              <a:effectLst/>
              <a:latin typeface="+mj-lt"/>
            </a:endParaRPr>
          </a:p>
          <a:p>
            <a:pPr marL="285750" indent="-285750">
              <a:spcBef>
                <a:spcPts val="0"/>
              </a:spcBef>
              <a:buFont typeface="Arial" panose="020B0604020202020204" pitchFamily="34" charset="0"/>
              <a:buChar char="•"/>
            </a:pPr>
            <a:r>
              <a:rPr lang="en-US" sz="1800" i="0" u="none" strike="noStrike" dirty="0">
                <a:solidFill>
                  <a:srgbClr val="000000"/>
                </a:solidFill>
                <a:effectLst/>
              </a:rPr>
              <a:t>As you receive responses from the PIs, collect any corrections (additional names, change of address, etc.) and gather them to enter into the NAAS system. </a:t>
            </a:r>
          </a:p>
          <a:p>
            <a:pPr>
              <a:spcBef>
                <a:spcPts val="0"/>
              </a:spcBef>
            </a:pPr>
            <a:endParaRPr lang="en-US" sz="1800" i="0" u="none" strike="noStrike" dirty="0">
              <a:solidFill>
                <a:srgbClr val="000000"/>
              </a:solidFill>
              <a:effectLst/>
            </a:endParaRPr>
          </a:p>
          <a:p>
            <a:pPr marL="285750" indent="-285750">
              <a:spcBef>
                <a:spcPts val="0"/>
              </a:spcBef>
              <a:buFont typeface="Arial" panose="020B0604020202020204" pitchFamily="34" charset="0"/>
              <a:buChar char="•"/>
            </a:pPr>
            <a:r>
              <a:rPr lang="en-US" sz="1800" i="0" u="none" strike="noStrike" dirty="0">
                <a:solidFill>
                  <a:srgbClr val="000000"/>
                </a:solidFill>
                <a:effectLst/>
              </a:rPr>
              <a:t>There is </a:t>
            </a:r>
            <a:r>
              <a:rPr lang="en-US" sz="1800" dirty="0">
                <a:solidFill>
                  <a:srgbClr val="000000"/>
                </a:solidFill>
              </a:rPr>
              <a:t>typically a year between submittal and the awards so k</a:t>
            </a:r>
            <a:r>
              <a:rPr lang="en-US" sz="1800" i="0" u="none" strike="noStrike" dirty="0">
                <a:solidFill>
                  <a:srgbClr val="000000"/>
                </a:solidFill>
                <a:effectLst/>
              </a:rPr>
              <a:t>eep a master list for when the certificates arrive.</a:t>
            </a:r>
            <a:endParaRPr lang="en-US" sz="1800" dirty="0">
              <a:solidFill>
                <a:srgbClr val="000000"/>
              </a:solidFill>
            </a:endParaRPr>
          </a:p>
          <a:p>
            <a:pPr marL="285750" indent="-285750">
              <a:spcBef>
                <a:spcPts val="0"/>
              </a:spcBef>
              <a:buFont typeface="Arial" panose="020B0604020202020204" pitchFamily="34" charset="0"/>
              <a:buChar char="•"/>
            </a:pPr>
            <a:endParaRPr lang="en-US" sz="1800" i="0" u="none" strike="noStrike" dirty="0">
              <a:solidFill>
                <a:srgbClr val="000000"/>
              </a:solidFill>
              <a:effectLst/>
            </a:endParaRPr>
          </a:p>
          <a:p>
            <a:pPr marL="285750" indent="-285750">
              <a:spcBef>
                <a:spcPts val="0"/>
              </a:spcBef>
              <a:buFont typeface="Arial" panose="020B0604020202020204" pitchFamily="34" charset="0"/>
              <a:buChar char="•"/>
            </a:pPr>
            <a:r>
              <a:rPr lang="en-US" sz="1800" dirty="0">
                <a:solidFill>
                  <a:srgbClr val="000000"/>
                </a:solidFill>
              </a:rPr>
              <a:t>Note:  t</a:t>
            </a:r>
            <a:r>
              <a:rPr lang="en-US" sz="1800" i="0" u="none" strike="noStrike" dirty="0">
                <a:solidFill>
                  <a:srgbClr val="000000"/>
                </a:solidFill>
                <a:effectLst/>
              </a:rPr>
              <a:t>here is usually one run of certificates so try to get it right.  There have been cases where they have allowed a second printing.</a:t>
            </a:r>
          </a:p>
          <a:p>
            <a:pPr marL="285750" indent="-285750" rtl="0">
              <a:spcBef>
                <a:spcPts val="0"/>
              </a:spcBef>
              <a:spcAft>
                <a:spcPts val="0"/>
              </a:spcAft>
              <a:buFont typeface="Arial" panose="020B0604020202020204" pitchFamily="34" charset="0"/>
              <a:buChar char="•"/>
            </a:pPr>
            <a:endParaRPr lang="en-US" sz="1800" i="0" u="none" strike="noStrike" dirty="0">
              <a:solidFill>
                <a:srgbClr val="000000"/>
              </a:solidFill>
              <a:effectLst/>
            </a:endParaRPr>
          </a:p>
          <a:p>
            <a:pPr marL="285750" indent="-285750" rtl="0">
              <a:spcBef>
                <a:spcPts val="0"/>
              </a:spcBef>
              <a:spcAft>
                <a:spcPts val="0"/>
              </a:spcAft>
              <a:buFont typeface="Arial" panose="020B0604020202020204" pitchFamily="34" charset="0"/>
              <a:buChar char="•"/>
            </a:pPr>
            <a:endParaRPr lang="en-US" sz="1800" i="0" u="none" strike="noStrike" dirty="0">
              <a:solidFill>
                <a:srgbClr val="000000"/>
              </a:solidFill>
            </a:endParaRPr>
          </a:p>
        </p:txBody>
      </p:sp>
      <p:pic>
        <p:nvPicPr>
          <p:cNvPr id="4098" name="Picture 2">
            <a:extLst>
              <a:ext uri="{FF2B5EF4-FFF2-40B4-BE49-F238E27FC236}">
                <a16:creationId xmlns:a16="http://schemas.microsoft.com/office/drawing/2014/main" id="{F13C3950-52FF-A2F0-5A4D-F3249F93B2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889" y="214313"/>
            <a:ext cx="6152962" cy="602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01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D4EC-7AD6-F7A4-2034-95499B845585}"/>
              </a:ext>
            </a:extLst>
          </p:cNvPr>
          <p:cNvSpPr>
            <a:spLocks noGrp="1"/>
          </p:cNvSpPr>
          <p:nvPr>
            <p:ph type="title"/>
          </p:nvPr>
        </p:nvSpPr>
        <p:spPr>
          <a:xfrm>
            <a:off x="721520" y="371476"/>
            <a:ext cx="3191215" cy="631059"/>
          </a:xfrm>
        </p:spPr>
        <p:txBody>
          <a:bodyPr>
            <a:normAutofit fontScale="90000"/>
          </a:bodyPr>
          <a:lstStyle/>
          <a:p>
            <a:pPr algn="ctr"/>
            <a:r>
              <a:rPr lang="en-US" sz="2200" dirty="0"/>
              <a:t>Shipment Prep and Shipment</a:t>
            </a:r>
          </a:p>
        </p:txBody>
      </p:sp>
      <p:sp>
        <p:nvSpPr>
          <p:cNvPr id="3" name="Content Placeholder 2">
            <a:extLst>
              <a:ext uri="{FF2B5EF4-FFF2-40B4-BE49-F238E27FC236}">
                <a16:creationId xmlns:a16="http://schemas.microsoft.com/office/drawing/2014/main" id="{C4865AB5-4467-DCC1-BE90-D33C6D72555B}"/>
              </a:ext>
            </a:extLst>
          </p:cNvPr>
          <p:cNvSpPr>
            <a:spLocks noGrp="1"/>
          </p:cNvSpPr>
          <p:nvPr>
            <p:ph idx="1"/>
          </p:nvPr>
        </p:nvSpPr>
        <p:spPr>
          <a:xfrm>
            <a:off x="4760461" y="371476"/>
            <a:ext cx="5383664" cy="5669886"/>
          </a:xfrm>
        </p:spPr>
        <p:txBody>
          <a:bodyPr>
            <a:normAutofit/>
          </a:bodyPr>
          <a:lstStyle/>
          <a:p>
            <a:pPr marL="0" indent="0" rtl="0">
              <a:spcBef>
                <a:spcPts val="0"/>
              </a:spcBef>
              <a:spcAft>
                <a:spcPts val="0"/>
              </a:spcAft>
              <a:buNone/>
            </a:pPr>
            <a:br>
              <a:rPr lang="en-US" dirty="0"/>
            </a:br>
            <a:endParaRPr lang="en-US" dirty="0"/>
          </a:p>
        </p:txBody>
      </p:sp>
      <p:sp>
        <p:nvSpPr>
          <p:cNvPr id="4" name="Text Placeholder 3">
            <a:extLst>
              <a:ext uri="{FF2B5EF4-FFF2-40B4-BE49-F238E27FC236}">
                <a16:creationId xmlns:a16="http://schemas.microsoft.com/office/drawing/2014/main" id="{4FCFE655-28D7-08F4-34D7-77196321EADA}"/>
              </a:ext>
            </a:extLst>
          </p:cNvPr>
          <p:cNvSpPr>
            <a:spLocks noGrp="1"/>
          </p:cNvSpPr>
          <p:nvPr>
            <p:ph type="body" sz="half" idx="2"/>
          </p:nvPr>
        </p:nvSpPr>
        <p:spPr>
          <a:xfrm>
            <a:off x="272156" y="1002535"/>
            <a:ext cx="4449091" cy="5585035"/>
          </a:xfrm>
        </p:spPr>
        <p:txBody>
          <a:bodyPr>
            <a:noAutofit/>
          </a:bodyPr>
          <a:lstStyle/>
          <a:p>
            <a:pPr rtl="0">
              <a:spcBef>
                <a:spcPts val="0"/>
              </a:spcBef>
              <a:spcAft>
                <a:spcPts val="0"/>
              </a:spcAft>
            </a:pPr>
            <a:endParaRPr lang="en-US" sz="1600" b="0" dirty="0">
              <a:effectLst/>
              <a:latin typeface="+mj-lt"/>
            </a:endParaRPr>
          </a:p>
          <a:p>
            <a:pPr marL="285750" indent="-285750">
              <a:spcBef>
                <a:spcPts val="0"/>
              </a:spcBef>
              <a:buFont typeface="Arial" panose="020B0604020202020204" pitchFamily="34" charset="0"/>
              <a:buChar char="•"/>
            </a:pPr>
            <a:r>
              <a:rPr lang="en-US" sz="1800" dirty="0">
                <a:solidFill>
                  <a:srgbClr val="000000"/>
                </a:solidFill>
              </a:rPr>
              <a:t>Assuming we receive the award.  We will be notified and then there will be a ceremony where we receive a plaque and certificates.</a:t>
            </a:r>
          </a:p>
          <a:p>
            <a:pPr marL="285750" indent="-285750">
              <a:spcBef>
                <a:spcPts val="0"/>
              </a:spcBef>
              <a:buFont typeface="Arial" panose="020B0604020202020204" pitchFamily="34" charset="0"/>
              <a:buChar char="•"/>
            </a:pPr>
            <a:endParaRPr lang="en-US" sz="1800" dirty="0">
              <a:solidFill>
                <a:srgbClr val="000000"/>
              </a:solidFill>
            </a:endParaRPr>
          </a:p>
          <a:p>
            <a:pPr marL="285750" indent="-285750">
              <a:spcBef>
                <a:spcPts val="0"/>
              </a:spcBef>
              <a:buFont typeface="Arial" panose="020B0604020202020204" pitchFamily="34" charset="0"/>
              <a:buChar char="•"/>
            </a:pPr>
            <a:r>
              <a:rPr lang="en-US" sz="1800" dirty="0">
                <a:solidFill>
                  <a:srgbClr val="000000"/>
                </a:solidFill>
              </a:rPr>
              <a:t>Get envelopes from stores stock.</a:t>
            </a:r>
          </a:p>
          <a:p>
            <a:pPr marL="285750" indent="-285750">
              <a:spcBef>
                <a:spcPts val="0"/>
              </a:spcBef>
              <a:buFont typeface="Arial" panose="020B0604020202020204" pitchFamily="34" charset="0"/>
              <a:buChar char="•"/>
            </a:pPr>
            <a:endParaRPr lang="en-US" sz="1800" i="0" u="none" strike="noStrike" dirty="0">
              <a:solidFill>
                <a:srgbClr val="000000"/>
              </a:solidFill>
              <a:effectLst/>
            </a:endParaRPr>
          </a:p>
          <a:p>
            <a:pPr marL="285750" indent="-285750">
              <a:spcBef>
                <a:spcPts val="0"/>
              </a:spcBef>
              <a:buFont typeface="Arial" panose="020B0604020202020204" pitchFamily="34" charset="0"/>
              <a:buChar char="•"/>
            </a:pPr>
            <a:r>
              <a:rPr lang="en-US" sz="1800" dirty="0">
                <a:solidFill>
                  <a:srgbClr val="000000"/>
                </a:solidFill>
              </a:rPr>
              <a:t>G</a:t>
            </a:r>
            <a:r>
              <a:rPr lang="en-US" sz="1800" i="0" u="none" strike="noStrike" dirty="0">
                <a:solidFill>
                  <a:srgbClr val="000000"/>
                </a:solidFill>
                <a:effectLst/>
              </a:rPr>
              <a:t>et congratulatory letter from the ESPO project manager, print many copies and stuff all awards with this letter.</a:t>
            </a:r>
          </a:p>
          <a:p>
            <a:pPr marL="285750" indent="-285750" rtl="0">
              <a:spcBef>
                <a:spcPts val="0"/>
              </a:spcBef>
              <a:spcAft>
                <a:spcPts val="0"/>
              </a:spcAft>
              <a:buFont typeface="Arial" panose="020B0604020202020204" pitchFamily="34" charset="0"/>
              <a:buChar char="•"/>
            </a:pPr>
            <a:endParaRPr lang="en-US" sz="1800" i="0" u="none" strike="noStrike" dirty="0">
              <a:solidFill>
                <a:srgbClr val="000000"/>
              </a:solidFill>
              <a:effectLst/>
            </a:endParaRPr>
          </a:p>
          <a:p>
            <a:pPr marL="285750" indent="-285750" rtl="0">
              <a:spcBef>
                <a:spcPts val="0"/>
              </a:spcBef>
              <a:spcAft>
                <a:spcPts val="0"/>
              </a:spcAft>
              <a:buFont typeface="Arial" panose="020B0604020202020204" pitchFamily="34" charset="0"/>
              <a:buChar char="•"/>
            </a:pPr>
            <a:r>
              <a:rPr lang="en-US" sz="1800" i="0" u="none" strike="noStrike" dirty="0">
                <a:solidFill>
                  <a:srgbClr val="000000"/>
                </a:solidFill>
                <a:effectLst/>
              </a:rPr>
              <a:t>Send an email to each PI to confirm the list and mailing address.</a:t>
            </a:r>
          </a:p>
          <a:p>
            <a:pPr marL="285750" indent="-285750" rtl="0">
              <a:spcBef>
                <a:spcPts val="0"/>
              </a:spcBef>
              <a:spcAft>
                <a:spcPts val="0"/>
              </a:spcAft>
              <a:buFont typeface="Arial" panose="020B0604020202020204" pitchFamily="34" charset="0"/>
              <a:buChar char="•"/>
            </a:pPr>
            <a:endParaRPr lang="en-US" sz="1800" dirty="0">
              <a:solidFill>
                <a:srgbClr val="000000"/>
              </a:solidFill>
            </a:endParaRPr>
          </a:p>
          <a:p>
            <a:pPr marL="285750" indent="-285750" rtl="0">
              <a:spcBef>
                <a:spcPts val="0"/>
              </a:spcBef>
              <a:spcAft>
                <a:spcPts val="0"/>
              </a:spcAft>
              <a:buFont typeface="Arial" panose="020B0604020202020204" pitchFamily="34" charset="0"/>
              <a:buChar char="•"/>
            </a:pPr>
            <a:r>
              <a:rPr lang="en-US" sz="1800" i="0" u="none" strike="noStrike" dirty="0">
                <a:solidFill>
                  <a:srgbClr val="000000"/>
                </a:solidFill>
                <a:effectLst/>
              </a:rPr>
              <a:t>Make labels and send out awards to all teams as the PI responses come in.</a:t>
            </a:r>
          </a:p>
          <a:p>
            <a:pPr marL="285750" indent="-285750" rtl="0">
              <a:spcBef>
                <a:spcPts val="0"/>
              </a:spcBef>
              <a:spcAft>
                <a:spcPts val="0"/>
              </a:spcAft>
              <a:buFont typeface="Arial" panose="020B0604020202020204" pitchFamily="34" charset="0"/>
              <a:buChar char="•"/>
            </a:pPr>
            <a:endParaRPr lang="en-US" sz="1800" i="0" u="none" strike="noStrike" dirty="0">
              <a:solidFill>
                <a:srgbClr val="000000"/>
              </a:solidFill>
              <a:effectLst/>
            </a:endParaRPr>
          </a:p>
          <a:p>
            <a:pPr marL="285750" indent="-285750" rtl="0">
              <a:spcBef>
                <a:spcPts val="0"/>
              </a:spcBef>
              <a:spcAft>
                <a:spcPts val="0"/>
              </a:spcAft>
              <a:buFont typeface="Arial" panose="020B0604020202020204" pitchFamily="34" charset="0"/>
              <a:buChar char="•"/>
            </a:pPr>
            <a:r>
              <a:rPr lang="en-US" sz="1800" dirty="0">
                <a:solidFill>
                  <a:srgbClr val="000000"/>
                </a:solidFill>
              </a:rPr>
              <a:t>ARC shipping will frank and mail the envelopes.</a:t>
            </a:r>
            <a:endParaRPr lang="en-US" sz="1800" dirty="0">
              <a:effectLst/>
            </a:endParaRPr>
          </a:p>
          <a:p>
            <a:pPr marL="285750" indent="-285750" rtl="0">
              <a:spcBef>
                <a:spcPts val="0"/>
              </a:spcBef>
              <a:spcAft>
                <a:spcPts val="0"/>
              </a:spcAft>
              <a:buFont typeface="Arial" panose="020B0604020202020204" pitchFamily="34" charset="0"/>
              <a:buChar char="•"/>
            </a:pPr>
            <a:endParaRPr lang="en-US" sz="1800" i="0" u="none" strike="noStrike" dirty="0">
              <a:solidFill>
                <a:srgbClr val="000000"/>
              </a:solidFill>
            </a:endParaRPr>
          </a:p>
        </p:txBody>
      </p:sp>
      <p:pic>
        <p:nvPicPr>
          <p:cNvPr id="4098" name="Picture 2">
            <a:extLst>
              <a:ext uri="{FF2B5EF4-FFF2-40B4-BE49-F238E27FC236}">
                <a16:creationId xmlns:a16="http://schemas.microsoft.com/office/drawing/2014/main" id="{F13C3950-52FF-A2F0-5A4D-F3249F93B2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889" y="416670"/>
            <a:ext cx="6152962" cy="602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736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6D201-4171-8725-F48A-2CD141CD4362}"/>
              </a:ext>
            </a:extLst>
          </p:cNvPr>
          <p:cNvSpPr>
            <a:spLocks noGrp="1"/>
          </p:cNvSpPr>
          <p:nvPr>
            <p:ph type="title"/>
          </p:nvPr>
        </p:nvSpPr>
        <p:spPr>
          <a:xfrm>
            <a:off x="511080" y="607955"/>
            <a:ext cx="4020782" cy="710206"/>
          </a:xfrm>
        </p:spPr>
        <p:txBody>
          <a:bodyPr>
            <a:normAutofit/>
          </a:bodyPr>
          <a:lstStyle/>
          <a:p>
            <a:pPr algn="ctr"/>
            <a:r>
              <a:rPr lang="en-US" sz="3200" dirty="0"/>
              <a:t>Completion</a:t>
            </a:r>
          </a:p>
        </p:txBody>
      </p:sp>
      <p:pic>
        <p:nvPicPr>
          <p:cNvPr id="6" name="Content Placeholder 5" descr="A picture containing text, font, handwriting, screenshot&#10;&#10;Description automatically generated">
            <a:extLst>
              <a:ext uri="{FF2B5EF4-FFF2-40B4-BE49-F238E27FC236}">
                <a16:creationId xmlns:a16="http://schemas.microsoft.com/office/drawing/2014/main" id="{1F5E08CF-96C4-2D27-FE73-AC1E13A6779E}"/>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832475" y="1017335"/>
            <a:ext cx="5756356" cy="4340478"/>
          </a:xfrm>
        </p:spPr>
      </p:pic>
      <p:sp>
        <p:nvSpPr>
          <p:cNvPr id="4" name="Text Placeholder 3">
            <a:extLst>
              <a:ext uri="{FF2B5EF4-FFF2-40B4-BE49-F238E27FC236}">
                <a16:creationId xmlns:a16="http://schemas.microsoft.com/office/drawing/2014/main" id="{09E7DCF5-801B-D7BE-C8BA-682DF48BCEE4}"/>
              </a:ext>
            </a:extLst>
          </p:cNvPr>
          <p:cNvSpPr>
            <a:spLocks noGrp="1"/>
          </p:cNvSpPr>
          <p:nvPr>
            <p:ph type="body" sz="half" idx="2"/>
          </p:nvPr>
        </p:nvSpPr>
        <p:spPr>
          <a:xfrm>
            <a:off x="511080" y="1623950"/>
            <a:ext cx="4518120" cy="3027362"/>
          </a:xfrm>
        </p:spPr>
        <p:txBody>
          <a:bodyPr>
            <a:normAutofit fontScale="92500" lnSpcReduction="20000"/>
          </a:bodyPr>
          <a:lstStyle/>
          <a:p>
            <a:r>
              <a:rPr lang="en-US" sz="1900" u="none" strike="noStrike" dirty="0">
                <a:solidFill>
                  <a:srgbClr val="000000"/>
                </a:solidFill>
                <a:effectLst/>
              </a:rPr>
              <a:t>The justification approval and submittal takes a few weeks but then it is almost a year before the awards are announced and given out.  </a:t>
            </a:r>
          </a:p>
          <a:p>
            <a:r>
              <a:rPr lang="en-US" sz="1900" u="none" strike="noStrike" dirty="0">
                <a:solidFill>
                  <a:srgbClr val="000000"/>
                </a:solidFill>
                <a:effectLst/>
              </a:rPr>
              <a:t>We try to send out the awards as close as possible to when we receive them because people move/leave.</a:t>
            </a:r>
            <a:endParaRPr lang="en-US" sz="1900" dirty="0">
              <a:effectLst/>
            </a:endParaRPr>
          </a:p>
          <a:p>
            <a:endParaRPr lang="en-US" sz="1900" b="1" u="sng" dirty="0"/>
          </a:p>
          <a:p>
            <a:r>
              <a:rPr lang="en-US" sz="1900" b="1" dirty="0"/>
              <a:t>For more details please reference: </a:t>
            </a:r>
            <a:r>
              <a:rPr lang="en-US" sz="1600" i="1" dirty="0">
                <a:solidFill>
                  <a:srgbClr val="0070C0"/>
                </a:solidFill>
                <a:latin typeface="+mj-lt"/>
              </a:rPr>
              <a:t>https://</a:t>
            </a:r>
            <a:r>
              <a:rPr lang="en-US" sz="1600" i="1" dirty="0" err="1">
                <a:solidFill>
                  <a:srgbClr val="0070C0"/>
                </a:solidFill>
                <a:latin typeface="+mj-lt"/>
              </a:rPr>
              <a:t>docs.google.com</a:t>
            </a:r>
            <a:r>
              <a:rPr lang="en-US" sz="1600" i="1" dirty="0">
                <a:solidFill>
                  <a:srgbClr val="0070C0"/>
                </a:solidFill>
                <a:latin typeface="+mj-lt"/>
              </a:rPr>
              <a:t>/document/d/1KRI2FC9mRLSr1e-EAqYscalFV_HlxfDtYTwt0pdpqoA/edit#</a:t>
            </a:r>
            <a:endParaRPr lang="en-US" dirty="0"/>
          </a:p>
        </p:txBody>
      </p:sp>
      <p:sp>
        <p:nvSpPr>
          <p:cNvPr id="7" name="TextBox 6">
            <a:extLst>
              <a:ext uri="{FF2B5EF4-FFF2-40B4-BE49-F238E27FC236}">
                <a16:creationId xmlns:a16="http://schemas.microsoft.com/office/drawing/2014/main" id="{C674CE81-CA93-F561-DD41-4C8984943EEC}"/>
              </a:ext>
            </a:extLst>
          </p:cNvPr>
          <p:cNvSpPr txBox="1"/>
          <p:nvPr/>
        </p:nvSpPr>
        <p:spPr>
          <a:xfrm>
            <a:off x="5832475" y="4420480"/>
            <a:ext cx="4513262" cy="230832"/>
          </a:xfrm>
          <a:prstGeom prst="rect">
            <a:avLst/>
          </a:prstGeom>
          <a:noFill/>
        </p:spPr>
        <p:txBody>
          <a:bodyPr wrap="square" rtlCol="0">
            <a:spAutoFit/>
          </a:bodyPr>
          <a:lstStyle/>
          <a:p>
            <a:r>
              <a:rPr lang="en-US" sz="900">
                <a:hlinkClick r:id="rId3" tooltip="https://commons.wikimedia.org/wiki/File:NASA_Huygens_Group_Achievement_Award_Certificate.gif"/>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85942621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{A1511CDF-ADF0-CF49-968A-B63421BA0A21}tf10001060</Template>
  <TotalTime>628</TotalTime>
  <Words>553</Words>
  <Application>Microsoft Macintosh PowerPoint</Application>
  <PresentationFormat>Widescreen</PresentationFormat>
  <Paragraphs>44</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Trebuchet MS</vt:lpstr>
      <vt:lpstr>Wingdings 3</vt:lpstr>
      <vt:lpstr>Facet</vt:lpstr>
      <vt:lpstr>NASA Group Achievement Awards</vt:lpstr>
      <vt:lpstr>Justification, Management approval, Submittal</vt:lpstr>
      <vt:lpstr>Nomination Revisions</vt:lpstr>
      <vt:lpstr>Shipment Prep and Shipment</vt:lpstr>
      <vt:lpstr>Completion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Achievement Award Process</dc:title>
  <dc:creator>Gross, Mariangela P. (ARC-SGP)[Bay Area Environmental Research Institute]</dc:creator>
  <cp:lastModifiedBy>Gross, Mariangela P. (ARC-SGP)[Bay Area Environmental Research Institute]</cp:lastModifiedBy>
  <cp:revision>6</cp:revision>
  <dcterms:created xsi:type="dcterms:W3CDTF">2023-05-22T16:13:23Z</dcterms:created>
  <dcterms:modified xsi:type="dcterms:W3CDTF">2023-05-23T15:58:03Z</dcterms:modified>
</cp:coreProperties>
</file>