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A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097" autoAdjust="0"/>
  </p:normalViewPr>
  <p:slideViewPr>
    <p:cSldViewPr snapToGrid="0" snapToObjects="1">
      <p:cViewPr varScale="1">
        <p:scale>
          <a:sx n="141" d="100"/>
          <a:sy n="141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6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2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0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3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8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6E3C7-F437-7245-8111-995D0FAF3F72}" type="datetimeFigureOut">
              <a:rPr lang="en-US" smtClean="0"/>
              <a:t>10/3/12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7F9ED-A5F5-4349-BDB7-1CB3094E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7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03 at 12.52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17" b="4717"/>
          <a:stretch/>
        </p:blipFill>
        <p:spPr>
          <a:xfrm>
            <a:off x="1089804" y="263669"/>
            <a:ext cx="7943864" cy="4964915"/>
          </a:xfrm>
          <a:prstGeom prst="rect">
            <a:avLst/>
          </a:prstGeom>
        </p:spPr>
      </p:pic>
      <p:pic>
        <p:nvPicPr>
          <p:cNvPr id="3" name="Picture 2" descr="20120923_post_flight_dashboard_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926"/>
            <a:ext cx="5295909" cy="2821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162" y="5253775"/>
            <a:ext cx="33955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Lessons Learned: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Ground power on aircraft at WFF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8000"/>
                </a:solidFill>
              </a:rPr>
              <a:t>With reliable KU, </a:t>
            </a:r>
            <a:r>
              <a:rPr lang="en-US" sz="1600" dirty="0">
                <a:solidFill>
                  <a:srgbClr val="008000"/>
                </a:solidFill>
              </a:rPr>
              <a:t>Real-Time </a:t>
            </a:r>
            <a:r>
              <a:rPr lang="en-US" sz="1600" dirty="0" smtClean="0">
                <a:solidFill>
                  <a:srgbClr val="008000"/>
                </a:solidFill>
              </a:rPr>
              <a:t>dual regression retrievals served in MTS with </a:t>
            </a:r>
            <a:r>
              <a:rPr lang="en-US" sz="1600" dirty="0">
                <a:solidFill>
                  <a:srgbClr val="008000"/>
                </a:solidFill>
              </a:rPr>
              <a:t>40 to 45s second latency</a:t>
            </a:r>
            <a:endParaRPr lang="en-US" sz="1600" dirty="0" smtClean="0">
              <a:solidFill>
                <a:srgbClr val="008000"/>
              </a:solidFill>
            </a:endParaRP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93513" y="63614"/>
            <a:ext cx="7799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S-HIS:  </a:t>
            </a:r>
            <a:r>
              <a:rPr lang="en-US" sz="2000" dirty="0" smtClean="0"/>
              <a:t>Operated Nominally with </a:t>
            </a:r>
            <a:r>
              <a:rPr lang="en-US" sz="2000" dirty="0" smtClean="0"/>
              <a:t>NO Downtime</a:t>
            </a: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13657" y="2001314"/>
            <a:ext cx="27855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Engineering and Radiance </a:t>
            </a:r>
            <a:r>
              <a:rPr lang="en-US" dirty="0" smtClean="0"/>
              <a:t>data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2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93" y="338732"/>
            <a:ext cx="8291600" cy="477158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27423" y="774347"/>
            <a:ext cx="1341990" cy="594487"/>
          </a:xfrm>
          <a:prstGeom prst="ellipse">
            <a:avLst/>
          </a:prstGeom>
          <a:ln w="38100" cmpd="sng"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9019" y="79143"/>
            <a:ext cx="4801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Real-Time Dual Regression (DR) Retrievals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169019" y="5107657"/>
            <a:ext cx="59082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Real-Time DR: 40 to 45s second latency, frequency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DRSH transit </a:t>
            </a:r>
            <a:r>
              <a:rPr lang="en-US" sz="1400" dirty="0"/>
              <a:t>time from aircraft to </a:t>
            </a:r>
            <a:r>
              <a:rPr lang="en-US" sz="1400" dirty="0" smtClean="0"/>
              <a:t>ground, &lt;0.7s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transit </a:t>
            </a:r>
            <a:r>
              <a:rPr lang="en-US" sz="1400" dirty="0"/>
              <a:t>time </a:t>
            </a:r>
            <a:r>
              <a:rPr lang="en-US" sz="1400" dirty="0" smtClean="0"/>
              <a:t>WFF to CA </a:t>
            </a:r>
            <a:r>
              <a:rPr lang="en-US" sz="1400" dirty="0"/>
              <a:t>to </a:t>
            </a:r>
            <a:r>
              <a:rPr lang="en-US" sz="1400" dirty="0" smtClean="0"/>
              <a:t>WI, ~</a:t>
            </a:r>
            <a:r>
              <a:rPr lang="en-US" sz="1400" dirty="0" smtClean="0"/>
              <a:t>0.2s</a:t>
            </a:r>
            <a:r>
              <a:rPr lang="en-US" sz="1400" dirty="0"/>
              <a:t> 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RDR to SDR (calibration) processing time, ~0.3s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RT-DR EDR (retrieval) runs every ~35s on latest data, ~35s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KML generation, ~0.2s?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minimum </a:t>
            </a:r>
            <a:r>
              <a:rPr lang="en-US" sz="1400" dirty="0"/>
              <a:t>refresh of </a:t>
            </a:r>
            <a:r>
              <a:rPr lang="en-US" sz="1400" dirty="0" smtClean="0"/>
              <a:t>MTS, 10s</a:t>
            </a:r>
          </a:p>
        </p:txBody>
      </p:sp>
      <p:sp>
        <p:nvSpPr>
          <p:cNvPr id="10" name="Oval 9"/>
          <p:cNvSpPr/>
          <p:nvPr/>
        </p:nvSpPr>
        <p:spPr>
          <a:xfrm>
            <a:off x="3655985" y="738319"/>
            <a:ext cx="1341990" cy="594487"/>
          </a:xfrm>
          <a:prstGeom prst="ellipse">
            <a:avLst/>
          </a:prstGeom>
          <a:ln w="38100" cmpd="sng"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82080" y="2989438"/>
            <a:ext cx="1341990" cy="594487"/>
          </a:xfrm>
          <a:prstGeom prst="ellipse">
            <a:avLst/>
          </a:prstGeom>
          <a:ln w="38100" cmpd="sng">
            <a:solidFill>
              <a:srgbClr val="FFFF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4732" y="657255"/>
            <a:ext cx="3865938" cy="2183420"/>
          </a:xfrm>
          <a:custGeom>
            <a:avLst/>
            <a:gdLst>
              <a:gd name="connsiteX0" fmla="*/ 0 w 3865938"/>
              <a:gd name="connsiteY0" fmla="*/ 0 h 2183420"/>
              <a:gd name="connsiteX1" fmla="*/ 2261629 w 3865938"/>
              <a:gd name="connsiteY1" fmla="*/ 1013730 h 2183420"/>
              <a:gd name="connsiteX2" fmla="*/ 3865938 w 3865938"/>
              <a:gd name="connsiteY2" fmla="*/ 218342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5938" h="2183420">
                <a:moveTo>
                  <a:pt x="0" y="0"/>
                </a:moveTo>
                <a:cubicBezTo>
                  <a:pt x="808653" y="324913"/>
                  <a:pt x="1617306" y="649827"/>
                  <a:pt x="2261629" y="1013730"/>
                </a:cubicBezTo>
                <a:cubicBezTo>
                  <a:pt x="2905952" y="1377633"/>
                  <a:pt x="3385945" y="1780526"/>
                  <a:pt x="3865938" y="2183420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1369011" y="656245"/>
            <a:ext cx="1369010" cy="875011"/>
          </a:xfrm>
          <a:custGeom>
            <a:avLst/>
            <a:gdLst>
              <a:gd name="connsiteX0" fmla="*/ 0 w 3865938"/>
              <a:gd name="connsiteY0" fmla="*/ 0 h 2183420"/>
              <a:gd name="connsiteX1" fmla="*/ 2261629 w 3865938"/>
              <a:gd name="connsiteY1" fmla="*/ 1013730 h 2183420"/>
              <a:gd name="connsiteX2" fmla="*/ 3865938 w 3865938"/>
              <a:gd name="connsiteY2" fmla="*/ 218342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5938" h="2183420">
                <a:moveTo>
                  <a:pt x="0" y="0"/>
                </a:moveTo>
                <a:cubicBezTo>
                  <a:pt x="808653" y="324913"/>
                  <a:pt x="1617306" y="649827"/>
                  <a:pt x="2261629" y="1013730"/>
                </a:cubicBezTo>
                <a:cubicBezTo>
                  <a:pt x="2905952" y="1377633"/>
                  <a:pt x="3385945" y="1780526"/>
                  <a:pt x="3865938" y="2183420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3377493" y="2287877"/>
            <a:ext cx="1450071" cy="1567285"/>
          </a:xfrm>
          <a:custGeom>
            <a:avLst/>
            <a:gdLst>
              <a:gd name="connsiteX0" fmla="*/ 0 w 3865938"/>
              <a:gd name="connsiteY0" fmla="*/ 0 h 2183420"/>
              <a:gd name="connsiteX1" fmla="*/ 2261629 w 3865938"/>
              <a:gd name="connsiteY1" fmla="*/ 1013730 h 2183420"/>
              <a:gd name="connsiteX2" fmla="*/ 3865938 w 3865938"/>
              <a:gd name="connsiteY2" fmla="*/ 218342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65938" h="2183420">
                <a:moveTo>
                  <a:pt x="0" y="0"/>
                </a:moveTo>
                <a:cubicBezTo>
                  <a:pt x="808653" y="324913"/>
                  <a:pt x="1617306" y="649827"/>
                  <a:pt x="2261629" y="1013730"/>
                </a:cubicBezTo>
                <a:cubicBezTo>
                  <a:pt x="2905952" y="1377633"/>
                  <a:pt x="3385945" y="1780526"/>
                  <a:pt x="3865938" y="2183420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3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019" y="79143"/>
            <a:ext cx="4801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Real-Time Dual Regression (DR) Retrievals </a:t>
            </a: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3248" b="3644"/>
          <a:stretch/>
        </p:blipFill>
        <p:spPr>
          <a:xfrm>
            <a:off x="397283" y="590412"/>
            <a:ext cx="8028003" cy="3108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456" y="4096438"/>
            <a:ext cx="3297409" cy="2758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444" r="7548"/>
          <a:stretch/>
        </p:blipFill>
        <p:spPr>
          <a:xfrm>
            <a:off x="77987" y="4277647"/>
            <a:ext cx="2993456" cy="2580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840"/>
          <a:stretch/>
        </p:blipFill>
        <p:spPr>
          <a:xfrm>
            <a:off x="6116424" y="4382159"/>
            <a:ext cx="3005293" cy="2368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4266" y="3911772"/>
            <a:ext cx="1801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x</a:t>
            </a:r>
            <a:r>
              <a:rPr lang="en-US" sz="1200" dirty="0" smtClean="0"/>
              <a:t>-sections of individual footprint retrievals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783872" y="3920494"/>
            <a:ext cx="1801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Skew-t of mean retrieval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623418" y="4096438"/>
            <a:ext cx="1801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10 minute history of CTP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327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368"/>
          <a:stretch/>
        </p:blipFill>
        <p:spPr>
          <a:xfrm>
            <a:off x="0" y="3492466"/>
            <a:ext cx="5481386" cy="3261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583" r="5368" b="17481"/>
          <a:stretch/>
        </p:blipFill>
        <p:spPr>
          <a:xfrm>
            <a:off x="-1" y="1036010"/>
            <a:ext cx="5481387" cy="2512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268"/>
          <a:stretch/>
        </p:blipFill>
        <p:spPr>
          <a:xfrm>
            <a:off x="5537000" y="810212"/>
            <a:ext cx="3584718" cy="2777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863"/>
          <a:stretch/>
        </p:blipFill>
        <p:spPr>
          <a:xfrm>
            <a:off x="5381118" y="3626143"/>
            <a:ext cx="3384088" cy="30277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4229" y="739373"/>
            <a:ext cx="2969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15-Sep-2012, S-HIS RH cross-sections</a:t>
            </a:r>
            <a:endParaRPr lang="en-US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6342" t="21442" r="10606"/>
          <a:stretch/>
        </p:blipFill>
        <p:spPr>
          <a:xfrm>
            <a:off x="4133322" y="709302"/>
            <a:ext cx="1013833" cy="720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982930" y="5409263"/>
            <a:ext cx="179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15-Sept </a:t>
            </a:r>
            <a:endParaRPr lang="en-US" sz="1400" b="1" dirty="0"/>
          </a:p>
          <a:p>
            <a:pPr algn="ctr"/>
            <a:r>
              <a:rPr lang="en-US" sz="1400" b="1" dirty="0" smtClean="0"/>
              <a:t>DR CTP versus CTT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25456" y="1990911"/>
            <a:ext cx="1133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UWPHYSRET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AVAPS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872" y="1121570"/>
            <a:ext cx="180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Dual Regression (DR)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872" y="3737540"/>
            <a:ext cx="180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UWPHYSRET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695" y="1372620"/>
            <a:ext cx="179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07-Sept </a:t>
            </a:r>
            <a:endParaRPr lang="en-US" sz="1400" b="1" dirty="0"/>
          </a:p>
          <a:p>
            <a:pPr algn="ctr"/>
            <a:r>
              <a:rPr lang="en-US" sz="1400" b="1" dirty="0" smtClean="0"/>
              <a:t>Clear Sky Comparison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0076" y="189959"/>
            <a:ext cx="6885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T, RH, and cloud retrieval characterization (work in progress)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42089" y="1924071"/>
            <a:ext cx="122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RH over ice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10222" y="4360150"/>
            <a:ext cx="137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RH over water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9176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155</Words>
  <Application>Microsoft Macintosh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SSEC, University of Wisconsin-Madison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Tobin</dc:creator>
  <cp:lastModifiedBy>Joe Taylor</cp:lastModifiedBy>
  <cp:revision>23</cp:revision>
  <cp:lastPrinted>2012-10-03T17:22:27Z</cp:lastPrinted>
  <dcterms:created xsi:type="dcterms:W3CDTF">2012-10-03T12:32:47Z</dcterms:created>
  <dcterms:modified xsi:type="dcterms:W3CDTF">2012-10-03T17:23:06Z</dcterms:modified>
</cp:coreProperties>
</file>