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docProps/custom.xml" ContentType="application/vnd.openxmlformats-officedocument.custom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5"/>
  </p:notesMasterIdLst>
  <p:sldIdLst>
    <p:sldId id="290" r:id="rId2"/>
    <p:sldId id="507" r:id="rId3"/>
    <p:sldId id="514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00CC"/>
    <a:srgbClr val="CC0000"/>
    <a:srgbClr val="008000"/>
    <a:srgbClr val="00CC00"/>
    <a:srgbClr val="33CC33"/>
    <a:srgbClr val="080808"/>
    <a:srgbClr val="FF9900"/>
    <a:srgbClr val="FFFF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915" autoAdjust="0"/>
    <p:restoredTop sz="94616" autoAdjust="0"/>
  </p:normalViewPr>
  <p:slideViewPr>
    <p:cSldViewPr showGuides="1">
      <p:cViewPr>
        <p:scale>
          <a:sx n="100" d="100"/>
          <a:sy n="100" d="100"/>
        </p:scale>
        <p:origin x="-2608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2" d="100"/>
          <a:sy n="72" d="100"/>
        </p:scale>
        <p:origin x="-2118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D89986B-5496-423C-B169-C3EC828A8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1094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50938B6-165A-450E-957B-297B80C0C13A}" type="slidenum">
              <a:rPr lang="en-US" sz="1300" smtClean="0">
                <a:latin typeface="Times New Roman" pitchFamily="18" charset="0"/>
              </a:rPr>
              <a:pPr/>
              <a:t>1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805363" cy="36036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F7714-29F7-47E9-9FA2-6F756CE4A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029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67387-7B16-4485-BC55-69491C8EB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409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E3FC1-3005-4DE1-B3DE-945D3EF12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10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2F69-5B5A-4134-A78B-70C995009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741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9CDDA-7C53-444F-8CB4-95FF898AE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077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CCEC2-895A-4C87-ADF1-E556165DC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535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B24-414D-457C-B82C-71F0A3908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776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51969-5BBF-4287-B574-8D465CA15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5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00117-11E5-40CD-A021-2AD45FE85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20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83847-840E-4FE9-8BFD-E2A842513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473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E87B6-30D3-40CB-B262-3F7750202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538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18" descr="npo00000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0CA3F46-0351-486E-A9CD-F303A4FBE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6"/>
          <p:cNvSpPr>
            <a:spLocks noChangeShapeType="1"/>
          </p:cNvSpPr>
          <p:nvPr userDrawn="1"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19"/>
          <p:cNvSpPr>
            <a:spLocks noChangeShapeType="1"/>
          </p:cNvSpPr>
          <p:nvPr userDrawn="1"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4" name="Picture 36" descr="Logo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18538" y="733425"/>
            <a:ext cx="3968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8" descr="140px-NSF.svg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04800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39"/>
          <p:cNvPicPr>
            <a:picLocks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4725" y="0"/>
            <a:ext cx="4730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20" descr="SEAC4RS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988" y="160338"/>
            <a:ext cx="1031876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jpe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4" descr="AsiaSmoke_OSW2004mar24_lrgBackgroun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9144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657600" y="5640388"/>
            <a:ext cx="543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/>
              <a:t>http://espo.nasa.gov/missions/seac4rs/</a:t>
            </a:r>
          </a:p>
        </p:txBody>
      </p:sp>
      <p:sp>
        <p:nvSpPr>
          <p:cNvPr id="2052" name="Rectangle 33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7010400" cy="762000"/>
          </a:xfrm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FFCC00"/>
                </a:solidFill>
                <a:latin typeface="Arial" pitchFamily="34" charset="0"/>
              </a:rPr>
              <a:t>SEAC</a:t>
            </a:r>
            <a:r>
              <a:rPr lang="en-US" sz="2800" b="1" baseline="30000" dirty="0" smtClean="0">
                <a:solidFill>
                  <a:srgbClr val="FFCC00"/>
                </a:solidFill>
                <a:latin typeface="Arial" pitchFamily="34" charset="0"/>
              </a:rPr>
              <a:t>4</a:t>
            </a:r>
            <a:r>
              <a:rPr lang="en-US" sz="2800" b="1" dirty="0" smtClean="0">
                <a:solidFill>
                  <a:srgbClr val="FFCC00"/>
                </a:solidFill>
                <a:latin typeface="Arial" pitchFamily="34" charset="0"/>
              </a:rPr>
              <a:t>RS</a:t>
            </a:r>
            <a:br>
              <a:rPr lang="en-US" sz="2800" b="1" dirty="0" smtClean="0">
                <a:solidFill>
                  <a:srgbClr val="FFCC00"/>
                </a:solidFill>
                <a:latin typeface="Arial" pitchFamily="34" charset="0"/>
              </a:rPr>
            </a:br>
            <a:r>
              <a:rPr lang="en-US" sz="2800" b="1" dirty="0" smtClean="0">
                <a:solidFill>
                  <a:srgbClr val="FFCC00"/>
                </a:solidFill>
                <a:latin typeface="Arial" pitchFamily="34" charset="0"/>
              </a:rPr>
              <a:t>Ground and Ship Measurements</a:t>
            </a:r>
            <a:r>
              <a:rPr lang="en-US" sz="2800" b="1" smtClean="0">
                <a:solidFill>
                  <a:srgbClr val="FFCC00"/>
                </a:solidFill>
                <a:latin typeface="Arial" pitchFamily="34" charset="0"/>
              </a:rPr>
              <a:t/>
            </a:r>
            <a:br>
              <a:rPr lang="en-US" sz="2800" b="1" smtClean="0">
                <a:solidFill>
                  <a:srgbClr val="FFCC00"/>
                </a:solidFill>
                <a:latin typeface="Arial" pitchFamily="34" charset="0"/>
              </a:rPr>
            </a:br>
            <a:r>
              <a:rPr lang="en-US" sz="2800" b="1" smtClean="0">
                <a:solidFill>
                  <a:srgbClr val="FFCC00"/>
                </a:solidFill>
                <a:latin typeface="Arial" pitchFamily="34" charset="0"/>
              </a:rPr>
              <a:t>Discussion</a:t>
            </a:r>
            <a:r>
              <a:rPr lang="en-US" sz="2800" b="1" dirty="0" smtClean="0">
                <a:solidFill>
                  <a:srgbClr val="FFCC00"/>
                </a:solidFill>
                <a:latin typeface="Arial" pitchFamily="34" charset="0"/>
              </a:rPr>
              <a:t/>
            </a:r>
            <a:br>
              <a:rPr lang="en-US" sz="2800" b="1" dirty="0" smtClean="0">
                <a:solidFill>
                  <a:srgbClr val="FFCC00"/>
                </a:solidFill>
                <a:latin typeface="Arial" pitchFamily="34" charset="0"/>
              </a:rPr>
            </a:br>
            <a:r>
              <a:rPr lang="en-US" sz="2800" b="1" dirty="0" smtClean="0">
                <a:solidFill>
                  <a:srgbClr val="FFCC00"/>
                </a:solidFill>
                <a:latin typeface="Arial" pitchFamily="34" charset="0"/>
              </a:rPr>
              <a:t>February 2012</a:t>
            </a:r>
          </a:p>
        </p:txBody>
      </p:sp>
      <p:pic>
        <p:nvPicPr>
          <p:cNvPr id="2053" name="Picture 36" descr="Logo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0"/>
            <a:ext cx="99060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84163"/>
            <a:ext cx="114300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20" descr="SEAC4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686300"/>
            <a:ext cx="27432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2" descr="SHADOZ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371600"/>
            <a:ext cx="9144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3" descr="Seacions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2725" y="2057400"/>
            <a:ext cx="1362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4" descr="vast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0"/>
            <a:ext cx="14478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5" descr="MalaysiametServic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0"/>
            <a:ext cx="8270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6" descr="silimage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3263" y="2286000"/>
            <a:ext cx="7699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7" descr="nuslogo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8862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28" descr="ManilaObserv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971800"/>
            <a:ext cx="220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4" descr="140px-NSF.svg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0925" y="346075"/>
            <a:ext cx="84455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3888" y="3106738"/>
            <a:ext cx="923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Box 16"/>
          <p:cNvSpPr txBox="1">
            <a:spLocks noChangeArrowheads="1"/>
          </p:cNvSpPr>
          <p:nvPr/>
        </p:nvSpPr>
        <p:spPr bwMode="auto">
          <a:xfrm>
            <a:off x="5638800" y="3505200"/>
            <a:ext cx="7635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NCAR</a:t>
            </a:r>
          </a:p>
        </p:txBody>
      </p:sp>
      <p:pic>
        <p:nvPicPr>
          <p:cNvPr id="2066" name="Picture 15" descr="NOAA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0350" y="3362325"/>
            <a:ext cx="971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067800" cy="2895600"/>
          </a:xfrm>
        </p:spPr>
        <p:txBody>
          <a:bodyPr/>
          <a:lstStyle/>
          <a:p>
            <a:pPr>
              <a:lnSpc>
                <a:spcPts val="2100"/>
              </a:lnSpc>
              <a:spcBef>
                <a:spcPts val="18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Site logistics.</a:t>
            </a:r>
          </a:p>
          <a:p>
            <a:pPr>
              <a:lnSpc>
                <a:spcPts val="2100"/>
              </a:lnSpc>
              <a:spcBef>
                <a:spcPts val="18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are opportunities of additional instrumentation deployment at the Nepal sites, SE Asia supersites, and the VASCO cruise.</a:t>
            </a:r>
          </a:p>
          <a:p>
            <a:pPr>
              <a:lnSpc>
                <a:spcPts val="2100"/>
              </a:lnSpc>
              <a:spcBef>
                <a:spcPts val="18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are a few target regions for ground work, including the Strait of Malacca, the Gulf of Thailand gas platform AERONET site, and he gulf of Tonkin.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1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29" name="AutoShape 57"/>
          <p:cNvSpPr>
            <a:spLocks noChangeArrowheads="1"/>
          </p:cNvSpPr>
          <p:nvPr/>
        </p:nvSpPr>
        <p:spPr bwMode="auto">
          <a:xfrm>
            <a:off x="4191000" y="2819400"/>
            <a:ext cx="381000" cy="381000"/>
          </a:xfrm>
          <a:prstGeom prst="star4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AutoShape 57"/>
          <p:cNvSpPr>
            <a:spLocks noChangeArrowheads="1"/>
          </p:cNvSpPr>
          <p:nvPr/>
        </p:nvSpPr>
        <p:spPr bwMode="auto">
          <a:xfrm>
            <a:off x="571500" y="9525"/>
            <a:ext cx="381000" cy="381000"/>
          </a:xfrm>
          <a:prstGeom prst="star4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" name="AutoShape 57"/>
          <p:cNvSpPr>
            <a:spLocks noChangeArrowheads="1"/>
          </p:cNvSpPr>
          <p:nvPr/>
        </p:nvSpPr>
        <p:spPr bwMode="auto">
          <a:xfrm>
            <a:off x="4848225" y="1304925"/>
            <a:ext cx="381000" cy="381000"/>
          </a:xfrm>
          <a:prstGeom prst="star4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AutoShape 57"/>
          <p:cNvSpPr>
            <a:spLocks noChangeArrowheads="1"/>
          </p:cNvSpPr>
          <p:nvPr/>
        </p:nvSpPr>
        <p:spPr bwMode="auto">
          <a:xfrm>
            <a:off x="4762500" y="3371850"/>
            <a:ext cx="381000" cy="381000"/>
          </a:xfrm>
          <a:prstGeom prst="star4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27" name="TextBox 17"/>
          <p:cNvSpPr txBox="1">
            <a:spLocks noChangeArrowheads="1"/>
          </p:cNvSpPr>
          <p:nvPr/>
        </p:nvSpPr>
        <p:spPr bwMode="auto">
          <a:xfrm>
            <a:off x="5029200" y="1584325"/>
            <a:ext cx="493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Hanoi</a:t>
            </a:r>
          </a:p>
        </p:txBody>
      </p:sp>
      <p:sp>
        <p:nvSpPr>
          <p:cNvPr id="5128" name="TextBox 18"/>
          <p:cNvSpPr txBox="1">
            <a:spLocks noChangeArrowheads="1"/>
          </p:cNvSpPr>
          <p:nvPr/>
        </p:nvSpPr>
        <p:spPr bwMode="auto">
          <a:xfrm>
            <a:off x="6553200" y="1362075"/>
            <a:ext cx="755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Hong Kong</a:t>
            </a:r>
          </a:p>
        </p:txBody>
      </p:sp>
      <p:sp>
        <p:nvSpPr>
          <p:cNvPr id="5129" name="TextBox 19"/>
          <p:cNvSpPr txBox="1">
            <a:spLocks noChangeArrowheads="1"/>
          </p:cNvSpPr>
          <p:nvPr/>
        </p:nvSpPr>
        <p:spPr bwMode="auto">
          <a:xfrm>
            <a:off x="8077200" y="838200"/>
            <a:ext cx="661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EPA-NCU</a:t>
            </a:r>
          </a:p>
        </p:txBody>
      </p:sp>
      <p:sp>
        <p:nvSpPr>
          <p:cNvPr id="5130" name="TextBox 21"/>
          <p:cNvSpPr txBox="1">
            <a:spLocks noChangeArrowheads="1"/>
          </p:cNvSpPr>
          <p:nvPr/>
        </p:nvSpPr>
        <p:spPr bwMode="auto">
          <a:xfrm>
            <a:off x="5038725" y="3505200"/>
            <a:ext cx="615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Bac Lieu</a:t>
            </a:r>
          </a:p>
        </p:txBody>
      </p:sp>
      <p:sp>
        <p:nvSpPr>
          <p:cNvPr id="5131" name="TextBox 22"/>
          <p:cNvSpPr txBox="1">
            <a:spLocks noChangeArrowheads="1"/>
          </p:cNvSpPr>
          <p:nvPr/>
        </p:nvSpPr>
        <p:spPr bwMode="auto">
          <a:xfrm>
            <a:off x="3276600" y="4022725"/>
            <a:ext cx="574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Penang</a:t>
            </a:r>
          </a:p>
        </p:txBody>
      </p:sp>
      <p:sp>
        <p:nvSpPr>
          <p:cNvPr id="5132" name="TextBox 23"/>
          <p:cNvSpPr txBox="1">
            <a:spLocks noChangeArrowheads="1"/>
          </p:cNvSpPr>
          <p:nvPr/>
        </p:nvSpPr>
        <p:spPr bwMode="auto">
          <a:xfrm>
            <a:off x="4800600" y="4876800"/>
            <a:ext cx="8191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200" b="1">
                <a:latin typeface="Calibri" pitchFamily="34" charset="0"/>
                <a:cs typeface="Arial" pitchFamily="34" charset="0"/>
              </a:rPr>
              <a:t>Singapore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b="1">
                <a:latin typeface="Calibri" pitchFamily="34" charset="0"/>
                <a:cs typeface="Arial" pitchFamily="34" charset="0"/>
              </a:rPr>
              <a:t>Supersite</a:t>
            </a:r>
          </a:p>
        </p:txBody>
      </p:sp>
      <p:sp>
        <p:nvSpPr>
          <p:cNvPr id="5133" name="TextBox 24"/>
          <p:cNvSpPr txBox="1">
            <a:spLocks noChangeArrowheads="1"/>
          </p:cNvSpPr>
          <p:nvPr/>
        </p:nvSpPr>
        <p:spPr bwMode="auto">
          <a:xfrm>
            <a:off x="5610225" y="4510088"/>
            <a:ext cx="603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Kuching</a:t>
            </a:r>
          </a:p>
        </p:txBody>
      </p:sp>
      <p:sp>
        <p:nvSpPr>
          <p:cNvPr id="5134" name="TextBox 25"/>
          <p:cNvSpPr txBox="1">
            <a:spLocks noChangeArrowheads="1"/>
          </p:cNvSpPr>
          <p:nvPr/>
        </p:nvSpPr>
        <p:spPr bwMode="auto">
          <a:xfrm>
            <a:off x="4572000" y="5470525"/>
            <a:ext cx="4905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Jambi</a:t>
            </a:r>
          </a:p>
        </p:txBody>
      </p:sp>
      <p:sp>
        <p:nvSpPr>
          <p:cNvPr id="5135" name="TextBox 26"/>
          <p:cNvSpPr txBox="1">
            <a:spLocks noChangeArrowheads="1"/>
          </p:cNvSpPr>
          <p:nvPr/>
        </p:nvSpPr>
        <p:spPr bwMode="auto">
          <a:xfrm>
            <a:off x="5181600" y="5791200"/>
            <a:ext cx="5603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Jakarta</a:t>
            </a:r>
          </a:p>
        </p:txBody>
      </p:sp>
      <p:sp>
        <p:nvSpPr>
          <p:cNvPr id="28" name="Oval 27"/>
          <p:cNvSpPr/>
          <p:nvPr/>
        </p:nvSpPr>
        <p:spPr>
          <a:xfrm>
            <a:off x="4268788" y="2903538"/>
            <a:ext cx="104775" cy="762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3681412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Arial" charset="0"/>
                <a:ea typeface="ＭＳ Ｐゴシック" charset="0"/>
                <a:cs typeface="Arial" charset="0"/>
              </a:rPr>
              <a:t>AERONET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2425" y="4529137"/>
            <a:ext cx="241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dirty="0" smtClean="0">
                <a:ea typeface="ＭＳ Ｐゴシック" pitchFamily="34" charset="-128"/>
                <a:cs typeface="Arial" charset="0"/>
              </a:rPr>
              <a:t>Pre-ex MPLNET Lidar</a:t>
            </a:r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152400" y="3816905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83768" y="3962400"/>
            <a:ext cx="2283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dirty="0" smtClean="0">
                <a:ea typeface="ＭＳ Ｐゴシック" pitchFamily="34" charset="-128"/>
                <a:cs typeface="Arial" charset="0"/>
              </a:rPr>
              <a:t>AERONET Intensive</a:t>
            </a:r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152400" y="4045505"/>
            <a:ext cx="1524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42" name="Oval 35"/>
          <p:cNvSpPr>
            <a:spLocks noChangeArrowheads="1"/>
          </p:cNvSpPr>
          <p:nvPr/>
        </p:nvSpPr>
        <p:spPr bwMode="auto">
          <a:xfrm>
            <a:off x="57150" y="5257800"/>
            <a:ext cx="304800" cy="304800"/>
          </a:xfrm>
          <a:prstGeom prst="ellips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142875" y="4293155"/>
            <a:ext cx="152400" cy="1524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44" name="Oval 37"/>
          <p:cNvSpPr>
            <a:spLocks noChangeArrowheads="1"/>
          </p:cNvSpPr>
          <p:nvPr/>
        </p:nvSpPr>
        <p:spPr bwMode="auto">
          <a:xfrm>
            <a:off x="66675" y="4531280"/>
            <a:ext cx="304800" cy="304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8300" y="4205288"/>
            <a:ext cx="269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dirty="0" smtClean="0">
                <a:ea typeface="ＭＳ Ｐゴシック" pitchFamily="34" charset="-128"/>
                <a:cs typeface="Arial" charset="0"/>
              </a:rPr>
              <a:t>Radiation Enhanced Site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342900" y="62484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smtClean="0">
                <a:ea typeface="ＭＳ Ｐゴシック" pitchFamily="34" charset="-128"/>
                <a:cs typeface="Arial" charset="0"/>
              </a:rPr>
              <a:t>Other meas. </a:t>
            </a:r>
            <a:r>
              <a:rPr lang="en-US" sz="1200" smtClean="0">
                <a:ea typeface="ＭＳ Ｐゴシック" pitchFamily="34" charset="-128"/>
                <a:cs typeface="Arial" charset="0"/>
              </a:rPr>
              <a:t>(GAW, SKYNET)</a:t>
            </a:r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76200" y="6334125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AutoShape 57"/>
          <p:cNvSpPr>
            <a:spLocks noChangeArrowheads="1"/>
          </p:cNvSpPr>
          <p:nvPr/>
        </p:nvSpPr>
        <p:spPr bwMode="auto">
          <a:xfrm>
            <a:off x="28575" y="5586412"/>
            <a:ext cx="381000" cy="381000"/>
          </a:xfrm>
          <a:prstGeom prst="star4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381000" y="5562600"/>
            <a:ext cx="42498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SHADOZ: Daily </a:t>
            </a:r>
            <a:r>
              <a:rPr lang="en-US" sz="1800" dirty="0" err="1" smtClean="0">
                <a:latin typeface="Arial" charset="0"/>
                <a:ea typeface="ＭＳ Ｐゴシック" charset="0"/>
                <a:cs typeface="Arial" charset="0"/>
              </a:rPr>
              <a:t>ozonesonde</a:t>
            </a:r>
            <a:r>
              <a:rPr lang="en-US" sz="1800" dirty="0" smtClean="0">
                <a:latin typeface="Arial" charset="0"/>
                <a:ea typeface="ＭＳ Ｐゴシック" charset="0"/>
                <a:cs typeface="Arial" charset="0"/>
              </a:rPr>
              <a:t> for45 days</a:t>
            </a:r>
            <a:endParaRPr lang="en-US" sz="1800" dirty="0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1562100" y="6096000"/>
            <a:ext cx="2286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5151" name="TextBox 23"/>
          <p:cNvSpPr txBox="1">
            <a:spLocks noChangeArrowheads="1"/>
          </p:cNvSpPr>
          <p:nvPr/>
        </p:nvSpPr>
        <p:spPr bwMode="auto">
          <a:xfrm>
            <a:off x="1711325" y="5903912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>
                <a:ea typeface="ＭＳ Ｐゴシック" pitchFamily="34" charset="-128"/>
              </a:rPr>
              <a:t>MAN</a:t>
            </a:r>
          </a:p>
        </p:txBody>
      </p:sp>
      <p:cxnSp>
        <p:nvCxnSpPr>
          <p:cNvPr id="6" name="Straight Connector 17"/>
          <p:cNvCxnSpPr>
            <a:cxnSpLocks noChangeShapeType="1"/>
          </p:cNvCxnSpPr>
          <p:nvPr/>
        </p:nvCxnSpPr>
        <p:spPr bwMode="auto">
          <a:xfrm>
            <a:off x="142875" y="6057899"/>
            <a:ext cx="228600" cy="0"/>
          </a:xfrm>
          <a:prstGeom prst="line">
            <a:avLst/>
          </a:prstGeom>
          <a:noFill/>
          <a:ln w="25400">
            <a:solidFill>
              <a:srgbClr val="CC00CC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5153" name="TextBox 23"/>
          <p:cNvSpPr txBox="1">
            <a:spLocks noChangeArrowheads="1"/>
          </p:cNvSpPr>
          <p:nvPr/>
        </p:nvSpPr>
        <p:spPr bwMode="auto">
          <a:xfrm>
            <a:off x="381000" y="5884068"/>
            <a:ext cx="98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>
                <a:ea typeface="ＭＳ Ｐゴシック" pitchFamily="34" charset="-128"/>
              </a:rPr>
              <a:t>VASCO</a:t>
            </a:r>
          </a:p>
        </p:txBody>
      </p:sp>
      <p:sp>
        <p:nvSpPr>
          <p:cNvPr id="5154" name="Oval 47"/>
          <p:cNvSpPr>
            <a:spLocks noChangeArrowheads="1"/>
          </p:cNvSpPr>
          <p:nvPr/>
        </p:nvSpPr>
        <p:spPr bwMode="auto">
          <a:xfrm>
            <a:off x="3276600" y="6453187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TextBox 23"/>
          <p:cNvSpPr txBox="1">
            <a:spLocks noChangeArrowheads="1"/>
          </p:cNvSpPr>
          <p:nvPr/>
        </p:nvSpPr>
        <p:spPr bwMode="auto">
          <a:xfrm>
            <a:off x="2679700" y="5910263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dirty="0" err="1">
                <a:ea typeface="ＭＳ Ｐゴシック" pitchFamily="34" charset="-128"/>
              </a:rPr>
              <a:t>Raobs</a:t>
            </a:r>
            <a:endParaRPr lang="en-US" sz="1800" dirty="0">
              <a:ea typeface="ＭＳ Ｐゴシック" pitchFamily="34" charset="-12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5232439"/>
            <a:ext cx="2749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dirty="0" smtClean="0">
                <a:ea typeface="ＭＳ Ｐゴシック" pitchFamily="34" charset="-128"/>
                <a:cs typeface="Arial" charset="0"/>
              </a:rPr>
              <a:t>Intensive ALS Lidar 2 </a:t>
            </a:r>
            <a:r>
              <a:rPr lang="en-US" sz="1800" dirty="0" err="1" smtClean="0">
                <a:ea typeface="ＭＳ Ｐゴシック" pitchFamily="34" charset="-128"/>
                <a:cs typeface="Arial" charset="0"/>
              </a:rPr>
              <a:t>mo</a:t>
            </a:r>
            <a:endParaRPr lang="en-US" sz="1800" dirty="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5157" name="Oval 35"/>
          <p:cNvSpPr>
            <a:spLocks noChangeArrowheads="1"/>
          </p:cNvSpPr>
          <p:nvPr/>
        </p:nvSpPr>
        <p:spPr bwMode="auto">
          <a:xfrm>
            <a:off x="57150" y="4886325"/>
            <a:ext cx="304800" cy="304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1475" y="4876800"/>
            <a:ext cx="19929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dirty="0" smtClean="0">
                <a:ea typeface="ＭＳ Ｐゴシック" pitchFamily="34" charset="-128"/>
                <a:cs typeface="Arial" charset="0"/>
              </a:rPr>
              <a:t>Non-NASA </a:t>
            </a:r>
            <a:r>
              <a:rPr lang="en-US" sz="1800" dirty="0" err="1" smtClean="0">
                <a:ea typeface="ＭＳ Ｐゴシック" pitchFamily="34" charset="-128"/>
                <a:cs typeface="Arial" charset="0"/>
              </a:rPr>
              <a:t>Lidars</a:t>
            </a:r>
            <a:endParaRPr lang="en-US" sz="1800" dirty="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5159" name="Oval 37"/>
          <p:cNvSpPr>
            <a:spLocks noChangeArrowheads="1"/>
          </p:cNvSpPr>
          <p:nvPr/>
        </p:nvSpPr>
        <p:spPr bwMode="auto">
          <a:xfrm>
            <a:off x="4572000" y="4800600"/>
            <a:ext cx="304800" cy="304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0" name="Oval 37"/>
          <p:cNvSpPr>
            <a:spLocks noChangeArrowheads="1"/>
          </p:cNvSpPr>
          <p:nvPr/>
        </p:nvSpPr>
        <p:spPr bwMode="auto">
          <a:xfrm>
            <a:off x="4886325" y="1343025"/>
            <a:ext cx="304800" cy="304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1" name="Oval 37"/>
          <p:cNvSpPr>
            <a:spLocks noChangeArrowheads="1"/>
          </p:cNvSpPr>
          <p:nvPr/>
        </p:nvSpPr>
        <p:spPr bwMode="auto">
          <a:xfrm>
            <a:off x="0" y="371475"/>
            <a:ext cx="304800" cy="304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2" name="Oval 35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ellips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3" name="Oval 35"/>
          <p:cNvSpPr>
            <a:spLocks noChangeArrowheads="1"/>
          </p:cNvSpPr>
          <p:nvPr/>
        </p:nvSpPr>
        <p:spPr bwMode="auto">
          <a:xfrm>
            <a:off x="4343400" y="5257800"/>
            <a:ext cx="304800" cy="304800"/>
          </a:xfrm>
          <a:prstGeom prst="ellips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4" name="Oval 35"/>
          <p:cNvSpPr>
            <a:spLocks noChangeArrowheads="1"/>
          </p:cNvSpPr>
          <p:nvPr/>
        </p:nvSpPr>
        <p:spPr bwMode="auto">
          <a:xfrm>
            <a:off x="5781675" y="4724400"/>
            <a:ext cx="304800" cy="304800"/>
          </a:xfrm>
          <a:prstGeom prst="ellips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5" name="Oval 35"/>
          <p:cNvSpPr>
            <a:spLocks noChangeArrowheads="1"/>
          </p:cNvSpPr>
          <p:nvPr/>
        </p:nvSpPr>
        <p:spPr bwMode="auto">
          <a:xfrm>
            <a:off x="4800600" y="3400425"/>
            <a:ext cx="304800" cy="304800"/>
          </a:xfrm>
          <a:prstGeom prst="ellips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6" name="Oval 35"/>
          <p:cNvSpPr>
            <a:spLocks noChangeArrowheads="1"/>
          </p:cNvSpPr>
          <p:nvPr/>
        </p:nvSpPr>
        <p:spPr bwMode="auto">
          <a:xfrm>
            <a:off x="4267200" y="2286000"/>
            <a:ext cx="304800" cy="304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7" name="Oval 35"/>
          <p:cNvSpPr>
            <a:spLocks noChangeArrowheads="1"/>
          </p:cNvSpPr>
          <p:nvPr/>
        </p:nvSpPr>
        <p:spPr bwMode="auto">
          <a:xfrm>
            <a:off x="6486525" y="1104900"/>
            <a:ext cx="304800" cy="304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8" name="Oval 35"/>
          <p:cNvSpPr>
            <a:spLocks noChangeArrowheads="1"/>
          </p:cNvSpPr>
          <p:nvPr/>
        </p:nvSpPr>
        <p:spPr bwMode="auto">
          <a:xfrm>
            <a:off x="7848600" y="685800"/>
            <a:ext cx="304800" cy="304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69" name="Oval 35"/>
          <p:cNvSpPr>
            <a:spLocks noChangeArrowheads="1"/>
          </p:cNvSpPr>
          <p:nvPr/>
        </p:nvSpPr>
        <p:spPr bwMode="auto">
          <a:xfrm>
            <a:off x="609600" y="47625"/>
            <a:ext cx="304800" cy="304800"/>
          </a:xfrm>
          <a:prstGeom prst="ellips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70" name="Oval 35"/>
          <p:cNvSpPr>
            <a:spLocks noChangeArrowheads="1"/>
          </p:cNvSpPr>
          <p:nvPr/>
        </p:nvSpPr>
        <p:spPr bwMode="auto">
          <a:xfrm>
            <a:off x="4953000" y="6096000"/>
            <a:ext cx="304800" cy="304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71" name="Oval 30"/>
          <p:cNvSpPr>
            <a:spLocks noChangeArrowheads="1"/>
          </p:cNvSpPr>
          <p:nvPr/>
        </p:nvSpPr>
        <p:spPr bwMode="auto">
          <a:xfrm>
            <a:off x="4876800" y="3476625"/>
            <a:ext cx="152400" cy="1524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72" name="Oval 30"/>
          <p:cNvSpPr>
            <a:spLocks noChangeArrowheads="1"/>
          </p:cNvSpPr>
          <p:nvPr/>
        </p:nvSpPr>
        <p:spPr bwMode="auto">
          <a:xfrm>
            <a:off x="5562600" y="3124200"/>
            <a:ext cx="152400" cy="1524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3886200" y="4191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74" name="Oval 30"/>
          <p:cNvSpPr>
            <a:spLocks noChangeArrowheads="1"/>
          </p:cNvSpPr>
          <p:nvPr/>
        </p:nvSpPr>
        <p:spPr bwMode="auto">
          <a:xfrm>
            <a:off x="4648200" y="4876800"/>
            <a:ext cx="152400" cy="1524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5848350" y="4800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5314950" y="62484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8610600" y="3810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7877175" y="2562225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79" name="TextBox 19"/>
          <p:cNvSpPr txBox="1">
            <a:spLocks noChangeArrowheads="1"/>
          </p:cNvSpPr>
          <p:nvPr/>
        </p:nvSpPr>
        <p:spPr bwMode="auto">
          <a:xfrm>
            <a:off x="228600" y="441325"/>
            <a:ext cx="600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Kampur</a:t>
            </a:r>
          </a:p>
        </p:txBody>
      </p:sp>
      <p:sp>
        <p:nvSpPr>
          <p:cNvPr id="5180" name="TextBox 19"/>
          <p:cNvSpPr txBox="1">
            <a:spLocks noChangeArrowheads="1"/>
          </p:cNvSpPr>
          <p:nvPr/>
        </p:nvSpPr>
        <p:spPr bwMode="auto">
          <a:xfrm>
            <a:off x="847725" y="-15875"/>
            <a:ext cx="493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>
                <a:latin typeface="Calibri" pitchFamily="34" charset="0"/>
                <a:cs typeface="Arial" pitchFamily="34" charset="0"/>
              </a:rPr>
              <a:t>Nepal</a:t>
            </a:r>
          </a:p>
        </p:txBody>
      </p:sp>
      <p:sp>
        <p:nvSpPr>
          <p:cNvPr id="5181" name="Oval 30"/>
          <p:cNvSpPr>
            <a:spLocks noChangeArrowheads="1"/>
          </p:cNvSpPr>
          <p:nvPr/>
        </p:nvSpPr>
        <p:spPr bwMode="auto">
          <a:xfrm>
            <a:off x="3886200" y="3810000"/>
            <a:ext cx="152400" cy="1524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6737" name="Oval 30"/>
          <p:cNvSpPr>
            <a:spLocks noChangeArrowheads="1"/>
          </p:cNvSpPr>
          <p:nvPr/>
        </p:nvSpPr>
        <p:spPr bwMode="auto">
          <a:xfrm>
            <a:off x="4038600" y="3581400"/>
            <a:ext cx="152400" cy="1524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83" name="Oval 30"/>
          <p:cNvSpPr>
            <a:spLocks noChangeArrowheads="1"/>
          </p:cNvSpPr>
          <p:nvPr/>
        </p:nvSpPr>
        <p:spPr bwMode="auto">
          <a:xfrm>
            <a:off x="3952875" y="2724150"/>
            <a:ext cx="152400" cy="1524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84" name="Oval 30"/>
          <p:cNvSpPr>
            <a:spLocks noChangeArrowheads="1"/>
          </p:cNvSpPr>
          <p:nvPr/>
        </p:nvSpPr>
        <p:spPr bwMode="auto">
          <a:xfrm>
            <a:off x="3505200" y="1905000"/>
            <a:ext cx="152400" cy="1524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85" name="Oval 30"/>
          <p:cNvSpPr>
            <a:spLocks noChangeArrowheads="1"/>
          </p:cNvSpPr>
          <p:nvPr/>
        </p:nvSpPr>
        <p:spPr bwMode="auto">
          <a:xfrm>
            <a:off x="4724400" y="2438400"/>
            <a:ext cx="152400" cy="1524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6741" name="Oval 30"/>
          <p:cNvSpPr>
            <a:spLocks noChangeArrowheads="1"/>
          </p:cNvSpPr>
          <p:nvPr/>
        </p:nvSpPr>
        <p:spPr bwMode="auto">
          <a:xfrm>
            <a:off x="4962525" y="1419225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42" name="Oval 30"/>
          <p:cNvSpPr>
            <a:spLocks noChangeArrowheads="1"/>
          </p:cNvSpPr>
          <p:nvPr/>
        </p:nvSpPr>
        <p:spPr bwMode="auto">
          <a:xfrm>
            <a:off x="6562725" y="11811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43" name="Oval 30"/>
          <p:cNvSpPr>
            <a:spLocks noChangeArrowheads="1"/>
          </p:cNvSpPr>
          <p:nvPr/>
        </p:nvSpPr>
        <p:spPr bwMode="auto">
          <a:xfrm>
            <a:off x="6410325" y="10668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44" name="Oval 30"/>
          <p:cNvSpPr>
            <a:spLocks noChangeArrowheads="1"/>
          </p:cNvSpPr>
          <p:nvPr/>
        </p:nvSpPr>
        <p:spPr bwMode="auto">
          <a:xfrm>
            <a:off x="7924800" y="762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45" name="Oval 30"/>
          <p:cNvSpPr>
            <a:spLocks noChangeArrowheads="1"/>
          </p:cNvSpPr>
          <p:nvPr/>
        </p:nvSpPr>
        <p:spPr bwMode="auto">
          <a:xfrm>
            <a:off x="8001000" y="6858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91" name="Oval 30"/>
          <p:cNvSpPr>
            <a:spLocks noChangeArrowheads="1"/>
          </p:cNvSpPr>
          <p:nvPr/>
        </p:nvSpPr>
        <p:spPr bwMode="auto">
          <a:xfrm>
            <a:off x="7848600" y="914400"/>
            <a:ext cx="152400" cy="1524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6747" name="Oval 30"/>
          <p:cNvSpPr>
            <a:spLocks noChangeArrowheads="1"/>
          </p:cNvSpPr>
          <p:nvPr/>
        </p:nvSpPr>
        <p:spPr bwMode="auto">
          <a:xfrm>
            <a:off x="7086600" y="1524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48" name="Oval 30"/>
          <p:cNvSpPr>
            <a:spLocks noChangeArrowheads="1"/>
          </p:cNvSpPr>
          <p:nvPr/>
        </p:nvSpPr>
        <p:spPr bwMode="auto">
          <a:xfrm>
            <a:off x="6400800" y="3429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49" name="Oval 30"/>
          <p:cNvSpPr>
            <a:spLocks noChangeArrowheads="1"/>
          </p:cNvSpPr>
          <p:nvPr/>
        </p:nvSpPr>
        <p:spPr bwMode="auto">
          <a:xfrm>
            <a:off x="76200" y="4572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50" name="Oval 30"/>
          <p:cNvSpPr>
            <a:spLocks noChangeArrowheads="1"/>
          </p:cNvSpPr>
          <p:nvPr/>
        </p:nvSpPr>
        <p:spPr bwMode="auto">
          <a:xfrm>
            <a:off x="609600" y="762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196" name="Oval 30"/>
          <p:cNvSpPr>
            <a:spLocks noChangeArrowheads="1"/>
          </p:cNvSpPr>
          <p:nvPr/>
        </p:nvSpPr>
        <p:spPr bwMode="auto">
          <a:xfrm>
            <a:off x="4191000" y="2057400"/>
            <a:ext cx="152400" cy="1524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6755" name="Oval 30"/>
          <p:cNvSpPr>
            <a:spLocks noChangeArrowheads="1"/>
          </p:cNvSpPr>
          <p:nvPr/>
        </p:nvSpPr>
        <p:spPr bwMode="auto">
          <a:xfrm>
            <a:off x="3124200" y="22098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62" name="Oval 32"/>
          <p:cNvSpPr>
            <a:spLocks noChangeArrowheads="1"/>
          </p:cNvSpPr>
          <p:nvPr/>
        </p:nvSpPr>
        <p:spPr bwMode="auto">
          <a:xfrm>
            <a:off x="4419600" y="5334000"/>
            <a:ext cx="1524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63" name="Oval 32"/>
          <p:cNvSpPr>
            <a:spLocks noChangeArrowheads="1"/>
          </p:cNvSpPr>
          <p:nvPr/>
        </p:nvSpPr>
        <p:spPr bwMode="auto">
          <a:xfrm>
            <a:off x="5734050" y="5029200"/>
            <a:ext cx="1524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64" name="Oval 32"/>
          <p:cNvSpPr>
            <a:spLocks noChangeArrowheads="1"/>
          </p:cNvSpPr>
          <p:nvPr/>
        </p:nvSpPr>
        <p:spPr bwMode="auto">
          <a:xfrm>
            <a:off x="6553200" y="5410200"/>
            <a:ext cx="1524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65" name="Oval 32"/>
          <p:cNvSpPr>
            <a:spLocks noChangeArrowheads="1"/>
          </p:cNvSpPr>
          <p:nvPr/>
        </p:nvSpPr>
        <p:spPr bwMode="auto">
          <a:xfrm>
            <a:off x="4572000" y="1371600"/>
            <a:ext cx="1524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66" name="Oval 32"/>
          <p:cNvSpPr>
            <a:spLocks noChangeArrowheads="1"/>
          </p:cNvSpPr>
          <p:nvPr/>
        </p:nvSpPr>
        <p:spPr bwMode="auto">
          <a:xfrm>
            <a:off x="4191000" y="1447800"/>
            <a:ext cx="1524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67" name="Oval 32"/>
          <p:cNvSpPr>
            <a:spLocks noChangeArrowheads="1"/>
          </p:cNvSpPr>
          <p:nvPr/>
        </p:nvSpPr>
        <p:spPr bwMode="auto">
          <a:xfrm>
            <a:off x="676275" y="123825"/>
            <a:ext cx="1524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68" name="AutoShape 57"/>
          <p:cNvSpPr>
            <a:spLocks noChangeArrowheads="1"/>
          </p:cNvSpPr>
          <p:nvPr/>
        </p:nvSpPr>
        <p:spPr bwMode="auto">
          <a:xfrm>
            <a:off x="4038600" y="4419600"/>
            <a:ext cx="381000" cy="381000"/>
          </a:xfrm>
          <a:prstGeom prst="star4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69" name="AutoShape 57"/>
          <p:cNvSpPr>
            <a:spLocks noChangeArrowheads="1"/>
          </p:cNvSpPr>
          <p:nvPr/>
        </p:nvSpPr>
        <p:spPr bwMode="auto">
          <a:xfrm>
            <a:off x="6324600" y="6324600"/>
            <a:ext cx="381000" cy="381000"/>
          </a:xfrm>
          <a:prstGeom prst="star4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70" name="AutoShape 57"/>
          <p:cNvSpPr>
            <a:spLocks noChangeArrowheads="1"/>
          </p:cNvSpPr>
          <p:nvPr/>
        </p:nvSpPr>
        <p:spPr bwMode="auto">
          <a:xfrm>
            <a:off x="4038600" y="381000"/>
            <a:ext cx="381000" cy="381000"/>
          </a:xfrm>
          <a:prstGeom prst="star4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6771" name="AutoShape 57"/>
          <p:cNvSpPr>
            <a:spLocks noChangeArrowheads="1"/>
          </p:cNvSpPr>
          <p:nvPr/>
        </p:nvSpPr>
        <p:spPr bwMode="auto">
          <a:xfrm>
            <a:off x="1447800" y="76200"/>
            <a:ext cx="381000" cy="381000"/>
          </a:xfrm>
          <a:prstGeom prst="star4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208" name="Line 110"/>
          <p:cNvSpPr>
            <a:spLocks noChangeShapeType="1"/>
          </p:cNvSpPr>
          <p:nvPr/>
        </p:nvSpPr>
        <p:spPr bwMode="auto">
          <a:xfrm flipH="1" flipV="1">
            <a:off x="1524000" y="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9" name="Rectangle 111"/>
          <p:cNvSpPr>
            <a:spLocks noChangeArrowheads="1"/>
          </p:cNvSpPr>
          <p:nvPr/>
        </p:nvSpPr>
        <p:spPr bwMode="auto">
          <a:xfrm>
            <a:off x="1695450" y="20638"/>
            <a:ext cx="666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Llhasa</a:t>
            </a:r>
          </a:p>
        </p:txBody>
      </p:sp>
      <p:cxnSp>
        <p:nvCxnSpPr>
          <p:cNvPr id="116772" name="Straight Connector 17"/>
          <p:cNvCxnSpPr>
            <a:cxnSpLocks noChangeShapeType="1"/>
          </p:cNvCxnSpPr>
          <p:nvPr/>
        </p:nvCxnSpPr>
        <p:spPr bwMode="auto">
          <a:xfrm>
            <a:off x="4648200" y="4724400"/>
            <a:ext cx="1143000" cy="762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5211" name="Line 115"/>
          <p:cNvSpPr>
            <a:spLocks noChangeShapeType="1"/>
          </p:cNvSpPr>
          <p:nvPr/>
        </p:nvSpPr>
        <p:spPr bwMode="auto">
          <a:xfrm flipV="1">
            <a:off x="5257800" y="5715000"/>
            <a:ext cx="1371600" cy="4572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2" name="Line 116"/>
          <p:cNvSpPr>
            <a:spLocks noChangeShapeType="1"/>
          </p:cNvSpPr>
          <p:nvPr/>
        </p:nvSpPr>
        <p:spPr bwMode="auto">
          <a:xfrm flipV="1">
            <a:off x="5257800" y="5486400"/>
            <a:ext cx="609600" cy="6858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3" name="Line 117"/>
          <p:cNvSpPr>
            <a:spLocks noChangeShapeType="1"/>
          </p:cNvSpPr>
          <p:nvPr/>
        </p:nvSpPr>
        <p:spPr bwMode="auto">
          <a:xfrm flipH="1" flipV="1">
            <a:off x="5029200" y="5257800"/>
            <a:ext cx="152400" cy="9144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4" name="Line 118"/>
          <p:cNvSpPr>
            <a:spLocks noChangeShapeType="1"/>
          </p:cNvSpPr>
          <p:nvPr/>
        </p:nvSpPr>
        <p:spPr bwMode="auto">
          <a:xfrm flipH="1" flipV="1">
            <a:off x="3663950" y="4457700"/>
            <a:ext cx="1365250" cy="8001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6773" name="Straight Connector 17"/>
          <p:cNvCxnSpPr>
            <a:cxnSpLocks noChangeShapeType="1"/>
          </p:cNvCxnSpPr>
          <p:nvPr/>
        </p:nvCxnSpPr>
        <p:spPr bwMode="auto">
          <a:xfrm>
            <a:off x="7467600" y="3581400"/>
            <a:ext cx="533400" cy="76200"/>
          </a:xfrm>
          <a:prstGeom prst="line">
            <a:avLst/>
          </a:prstGeom>
          <a:noFill/>
          <a:ln w="25400">
            <a:solidFill>
              <a:srgbClr val="CC00CC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5216" name="Line 121"/>
          <p:cNvSpPr>
            <a:spLocks noChangeShapeType="1"/>
          </p:cNvSpPr>
          <p:nvPr/>
        </p:nvSpPr>
        <p:spPr bwMode="auto">
          <a:xfrm flipH="1">
            <a:off x="7239000" y="3581400"/>
            <a:ext cx="228600" cy="152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7" name="Line 122"/>
          <p:cNvSpPr>
            <a:spLocks noChangeShapeType="1"/>
          </p:cNvSpPr>
          <p:nvPr/>
        </p:nvSpPr>
        <p:spPr bwMode="auto">
          <a:xfrm flipV="1">
            <a:off x="7239000" y="3657600"/>
            <a:ext cx="0" cy="76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8" name="Line 123"/>
          <p:cNvSpPr>
            <a:spLocks noChangeShapeType="1"/>
          </p:cNvSpPr>
          <p:nvPr/>
        </p:nvSpPr>
        <p:spPr bwMode="auto">
          <a:xfrm flipV="1">
            <a:off x="7239000" y="3124200"/>
            <a:ext cx="6096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9" name="Line 124"/>
          <p:cNvSpPr>
            <a:spLocks noChangeShapeType="1"/>
          </p:cNvSpPr>
          <p:nvPr/>
        </p:nvSpPr>
        <p:spPr bwMode="auto">
          <a:xfrm flipV="1">
            <a:off x="7848600" y="2667000"/>
            <a:ext cx="0" cy="457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0" name="Oval 32"/>
          <p:cNvSpPr>
            <a:spLocks noChangeArrowheads="1"/>
          </p:cNvSpPr>
          <p:nvPr/>
        </p:nvSpPr>
        <p:spPr bwMode="auto">
          <a:xfrm>
            <a:off x="7553325" y="3238500"/>
            <a:ext cx="152400" cy="152400"/>
          </a:xfrm>
          <a:prstGeom prst="ellipse">
            <a:avLst/>
          </a:prstGeom>
          <a:solidFill>
            <a:srgbClr val="0066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221" name="Oval 52"/>
          <p:cNvSpPr>
            <a:spLocks noChangeArrowheads="1"/>
          </p:cNvSpPr>
          <p:nvPr/>
        </p:nvSpPr>
        <p:spPr bwMode="auto">
          <a:xfrm>
            <a:off x="4191000" y="4267200"/>
            <a:ext cx="152400" cy="152400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08080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6776" name="Oval 52"/>
          <p:cNvSpPr>
            <a:spLocks noChangeArrowheads="1"/>
          </p:cNvSpPr>
          <p:nvPr/>
        </p:nvSpPr>
        <p:spPr bwMode="auto">
          <a:xfrm>
            <a:off x="7210425" y="4200525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223" name="Oval 127"/>
          <p:cNvSpPr>
            <a:spLocks noChangeArrowheads="1"/>
          </p:cNvSpPr>
          <p:nvPr/>
        </p:nvSpPr>
        <p:spPr bwMode="auto">
          <a:xfrm>
            <a:off x="5886450" y="48387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" name="Oval 128"/>
          <p:cNvSpPr>
            <a:spLocks noChangeArrowheads="1"/>
          </p:cNvSpPr>
          <p:nvPr/>
        </p:nvSpPr>
        <p:spPr bwMode="auto">
          <a:xfrm>
            <a:off x="6734175" y="43434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" name="Oval 129"/>
          <p:cNvSpPr>
            <a:spLocks noChangeArrowheads="1"/>
          </p:cNvSpPr>
          <p:nvPr/>
        </p:nvSpPr>
        <p:spPr bwMode="auto">
          <a:xfrm>
            <a:off x="7324725" y="44196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6" name="Oval 130"/>
          <p:cNvSpPr>
            <a:spLocks noChangeArrowheads="1"/>
          </p:cNvSpPr>
          <p:nvPr/>
        </p:nvSpPr>
        <p:spPr bwMode="auto">
          <a:xfrm>
            <a:off x="8686800" y="486727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7" name="Oval 131"/>
          <p:cNvSpPr>
            <a:spLocks noChangeArrowheads="1"/>
          </p:cNvSpPr>
          <p:nvPr/>
        </p:nvSpPr>
        <p:spPr bwMode="auto">
          <a:xfrm>
            <a:off x="7772400" y="5029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8" name="Oval 132"/>
          <p:cNvSpPr>
            <a:spLocks noChangeArrowheads="1"/>
          </p:cNvSpPr>
          <p:nvPr/>
        </p:nvSpPr>
        <p:spPr bwMode="auto">
          <a:xfrm>
            <a:off x="7620000" y="60198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9" name="Oval 133"/>
          <p:cNvSpPr>
            <a:spLocks noChangeArrowheads="1"/>
          </p:cNvSpPr>
          <p:nvPr/>
        </p:nvSpPr>
        <p:spPr bwMode="auto">
          <a:xfrm>
            <a:off x="5181600" y="6172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0" name="Oval 134"/>
          <p:cNvSpPr>
            <a:spLocks noChangeArrowheads="1"/>
          </p:cNvSpPr>
          <p:nvPr/>
        </p:nvSpPr>
        <p:spPr bwMode="auto">
          <a:xfrm>
            <a:off x="3962400" y="53340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1" name="Oval 135"/>
          <p:cNvSpPr>
            <a:spLocks noChangeArrowheads="1"/>
          </p:cNvSpPr>
          <p:nvPr/>
        </p:nvSpPr>
        <p:spPr bwMode="auto">
          <a:xfrm>
            <a:off x="6391275" y="459105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2" name="Oval 136"/>
          <p:cNvSpPr>
            <a:spLocks noChangeArrowheads="1"/>
          </p:cNvSpPr>
          <p:nvPr/>
        </p:nvSpPr>
        <p:spPr bwMode="auto">
          <a:xfrm>
            <a:off x="4686300" y="49149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3" name="Oval 137"/>
          <p:cNvSpPr>
            <a:spLocks noChangeArrowheads="1"/>
          </p:cNvSpPr>
          <p:nvPr/>
        </p:nvSpPr>
        <p:spPr bwMode="auto">
          <a:xfrm>
            <a:off x="4171950" y="45720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4" name="Oval 138"/>
          <p:cNvSpPr>
            <a:spLocks noChangeArrowheads="1"/>
          </p:cNvSpPr>
          <p:nvPr/>
        </p:nvSpPr>
        <p:spPr bwMode="auto">
          <a:xfrm>
            <a:off x="3924300" y="42291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5" name="Oval 139"/>
          <p:cNvSpPr>
            <a:spLocks noChangeArrowheads="1"/>
          </p:cNvSpPr>
          <p:nvPr/>
        </p:nvSpPr>
        <p:spPr bwMode="auto">
          <a:xfrm>
            <a:off x="5181600" y="32766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6" name="Oval 140"/>
          <p:cNvSpPr>
            <a:spLocks noChangeArrowheads="1"/>
          </p:cNvSpPr>
          <p:nvPr/>
        </p:nvSpPr>
        <p:spPr bwMode="auto">
          <a:xfrm>
            <a:off x="3990975" y="276225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7" name="Oval 141"/>
          <p:cNvSpPr>
            <a:spLocks noChangeArrowheads="1"/>
          </p:cNvSpPr>
          <p:nvPr/>
        </p:nvSpPr>
        <p:spPr bwMode="auto">
          <a:xfrm>
            <a:off x="3543300" y="19431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Oval 52"/>
          <p:cNvSpPr>
            <a:spLocks noChangeArrowheads="1"/>
          </p:cNvSpPr>
          <p:nvPr/>
        </p:nvSpPr>
        <p:spPr bwMode="auto">
          <a:xfrm>
            <a:off x="4343400" y="23622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239" name="Oval 143"/>
          <p:cNvSpPr>
            <a:spLocks noChangeArrowheads="1"/>
          </p:cNvSpPr>
          <p:nvPr/>
        </p:nvSpPr>
        <p:spPr bwMode="auto">
          <a:xfrm>
            <a:off x="4762500" y="246697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0" name="Oval 144"/>
          <p:cNvSpPr>
            <a:spLocks noChangeArrowheads="1"/>
          </p:cNvSpPr>
          <p:nvPr/>
        </p:nvSpPr>
        <p:spPr bwMode="auto">
          <a:xfrm>
            <a:off x="5000625" y="14478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1" name="Oval 145"/>
          <p:cNvSpPr>
            <a:spLocks noChangeArrowheads="1"/>
          </p:cNvSpPr>
          <p:nvPr/>
        </p:nvSpPr>
        <p:spPr bwMode="auto">
          <a:xfrm>
            <a:off x="5829300" y="154305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2" name="Oval 146"/>
          <p:cNvSpPr>
            <a:spLocks noChangeArrowheads="1"/>
          </p:cNvSpPr>
          <p:nvPr/>
        </p:nvSpPr>
        <p:spPr bwMode="auto">
          <a:xfrm>
            <a:off x="6600825" y="1219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3" name="Oval 147"/>
          <p:cNvSpPr>
            <a:spLocks noChangeArrowheads="1"/>
          </p:cNvSpPr>
          <p:nvPr/>
        </p:nvSpPr>
        <p:spPr bwMode="auto">
          <a:xfrm>
            <a:off x="8534400" y="838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4" name="Oval 148"/>
          <p:cNvSpPr>
            <a:spLocks noChangeArrowheads="1"/>
          </p:cNvSpPr>
          <p:nvPr/>
        </p:nvSpPr>
        <p:spPr bwMode="auto">
          <a:xfrm>
            <a:off x="6276975" y="234315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5" name="Oval 149"/>
          <p:cNvSpPr>
            <a:spLocks noChangeArrowheads="1"/>
          </p:cNvSpPr>
          <p:nvPr/>
        </p:nvSpPr>
        <p:spPr bwMode="auto">
          <a:xfrm>
            <a:off x="3962400" y="12954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6" name="Oval 150"/>
          <p:cNvSpPr>
            <a:spLocks noChangeArrowheads="1"/>
          </p:cNvSpPr>
          <p:nvPr/>
        </p:nvSpPr>
        <p:spPr bwMode="auto">
          <a:xfrm>
            <a:off x="3800475" y="117157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7" name="Oval 151"/>
          <p:cNvSpPr>
            <a:spLocks noChangeArrowheads="1"/>
          </p:cNvSpPr>
          <p:nvPr/>
        </p:nvSpPr>
        <p:spPr bwMode="auto">
          <a:xfrm>
            <a:off x="2819400" y="39052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8" name="Oval 152"/>
          <p:cNvSpPr>
            <a:spLocks noChangeArrowheads="1"/>
          </p:cNvSpPr>
          <p:nvPr/>
        </p:nvSpPr>
        <p:spPr bwMode="auto">
          <a:xfrm>
            <a:off x="1981200" y="54292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9" name="Oval 153"/>
          <p:cNvSpPr>
            <a:spLocks noChangeArrowheads="1"/>
          </p:cNvSpPr>
          <p:nvPr/>
        </p:nvSpPr>
        <p:spPr bwMode="auto">
          <a:xfrm>
            <a:off x="1295400" y="13716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0" name="Oval 154"/>
          <p:cNvSpPr>
            <a:spLocks noChangeArrowheads="1"/>
          </p:cNvSpPr>
          <p:nvPr/>
        </p:nvSpPr>
        <p:spPr bwMode="auto">
          <a:xfrm>
            <a:off x="76200" y="28956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1" name="Oval 155"/>
          <p:cNvSpPr>
            <a:spLocks noChangeArrowheads="1"/>
          </p:cNvSpPr>
          <p:nvPr/>
        </p:nvSpPr>
        <p:spPr bwMode="auto">
          <a:xfrm>
            <a:off x="114300" y="48577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2" name="Oval 156"/>
          <p:cNvSpPr>
            <a:spLocks noChangeArrowheads="1"/>
          </p:cNvSpPr>
          <p:nvPr/>
        </p:nvSpPr>
        <p:spPr bwMode="auto">
          <a:xfrm>
            <a:off x="1143000" y="6858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" name="Oval 157"/>
          <p:cNvSpPr>
            <a:spLocks noChangeArrowheads="1"/>
          </p:cNvSpPr>
          <p:nvPr/>
        </p:nvSpPr>
        <p:spPr bwMode="auto">
          <a:xfrm>
            <a:off x="1143000" y="9144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4" name="Oval 158"/>
          <p:cNvSpPr>
            <a:spLocks noChangeArrowheads="1"/>
          </p:cNvSpPr>
          <p:nvPr/>
        </p:nvSpPr>
        <p:spPr bwMode="auto">
          <a:xfrm>
            <a:off x="762000" y="1981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5" name="Oval 159"/>
          <p:cNvSpPr>
            <a:spLocks noChangeArrowheads="1"/>
          </p:cNvSpPr>
          <p:nvPr/>
        </p:nvSpPr>
        <p:spPr bwMode="auto">
          <a:xfrm>
            <a:off x="0" y="1981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6" name="Oval 160"/>
          <p:cNvSpPr>
            <a:spLocks noChangeArrowheads="1"/>
          </p:cNvSpPr>
          <p:nvPr/>
        </p:nvSpPr>
        <p:spPr bwMode="auto">
          <a:xfrm>
            <a:off x="285750" y="14478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7" name="Oval 161"/>
          <p:cNvSpPr>
            <a:spLocks noChangeArrowheads="1"/>
          </p:cNvSpPr>
          <p:nvPr/>
        </p:nvSpPr>
        <p:spPr bwMode="auto">
          <a:xfrm>
            <a:off x="5410200" y="12954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8" name="Oval 162"/>
          <p:cNvSpPr>
            <a:spLocks noChangeArrowheads="1"/>
          </p:cNvSpPr>
          <p:nvPr/>
        </p:nvSpPr>
        <p:spPr bwMode="auto">
          <a:xfrm>
            <a:off x="4267200" y="838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9" name="Oval 163"/>
          <p:cNvSpPr>
            <a:spLocks noChangeArrowheads="1"/>
          </p:cNvSpPr>
          <p:nvPr/>
        </p:nvSpPr>
        <p:spPr bwMode="auto">
          <a:xfrm>
            <a:off x="5029200" y="10668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0" name="Oval 164"/>
          <p:cNvSpPr>
            <a:spLocks noChangeArrowheads="1"/>
          </p:cNvSpPr>
          <p:nvPr/>
        </p:nvSpPr>
        <p:spPr bwMode="auto">
          <a:xfrm>
            <a:off x="5029200" y="6858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1" name="Oval 165"/>
          <p:cNvSpPr>
            <a:spLocks noChangeArrowheads="1"/>
          </p:cNvSpPr>
          <p:nvPr/>
        </p:nvSpPr>
        <p:spPr bwMode="auto">
          <a:xfrm>
            <a:off x="2438400" y="3124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2" name="Oval 166"/>
          <p:cNvSpPr>
            <a:spLocks noChangeArrowheads="1"/>
          </p:cNvSpPr>
          <p:nvPr/>
        </p:nvSpPr>
        <p:spPr bwMode="auto">
          <a:xfrm>
            <a:off x="2603500" y="606345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" name="Oval 167"/>
          <p:cNvSpPr>
            <a:spLocks noChangeArrowheads="1"/>
          </p:cNvSpPr>
          <p:nvPr/>
        </p:nvSpPr>
        <p:spPr bwMode="auto">
          <a:xfrm>
            <a:off x="5486400" y="448627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4" name="Oval 168"/>
          <p:cNvSpPr>
            <a:spLocks noChangeArrowheads="1"/>
          </p:cNvSpPr>
          <p:nvPr/>
        </p:nvSpPr>
        <p:spPr bwMode="auto">
          <a:xfrm>
            <a:off x="7915275" y="260032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5" name="Oval 169"/>
          <p:cNvSpPr>
            <a:spLocks noChangeArrowheads="1"/>
          </p:cNvSpPr>
          <p:nvPr/>
        </p:nvSpPr>
        <p:spPr bwMode="auto">
          <a:xfrm>
            <a:off x="8458200" y="2743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6" name="Oval 170"/>
          <p:cNvSpPr>
            <a:spLocks noChangeArrowheads="1"/>
          </p:cNvSpPr>
          <p:nvPr/>
        </p:nvSpPr>
        <p:spPr bwMode="auto">
          <a:xfrm>
            <a:off x="5105400" y="2028825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42875" y="2800350"/>
            <a:ext cx="289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Arial" charset="0"/>
              </a:rPr>
              <a:t>SEAC</a:t>
            </a:r>
            <a:r>
              <a:rPr lang="en-US" sz="2000" b="1" baseline="30000" dirty="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Arial" charset="0"/>
              </a:rPr>
              <a:t>4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Arial" charset="0"/>
              </a:rPr>
              <a:t>RS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b="1" dirty="0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Arial" charset="0"/>
              </a:rPr>
              <a:t>Ground Network</a:t>
            </a:r>
          </a:p>
        </p:txBody>
      </p:sp>
      <p:sp>
        <p:nvSpPr>
          <p:cNvPr id="5268" name="Text Box 172"/>
          <p:cNvSpPr txBox="1">
            <a:spLocks noChangeArrowheads="1"/>
          </p:cNvSpPr>
          <p:nvPr/>
        </p:nvSpPr>
        <p:spPr bwMode="auto">
          <a:xfrm>
            <a:off x="2155825" y="3495675"/>
            <a:ext cx="14636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600" b="1" dirty="0"/>
              <a:t>AERONET+</a:t>
            </a:r>
          </a:p>
          <a:p>
            <a:pPr algn="ctr">
              <a:lnSpc>
                <a:spcPct val="85000"/>
              </a:lnSpc>
            </a:pPr>
            <a:r>
              <a:rPr lang="en-US" sz="1600" b="1" dirty="0" err="1"/>
              <a:t>MPLNet</a:t>
            </a:r>
            <a:r>
              <a:rPr lang="en-US" sz="1600" b="1" dirty="0"/>
              <a:t> HQ</a:t>
            </a:r>
          </a:p>
        </p:txBody>
      </p:sp>
      <p:sp>
        <p:nvSpPr>
          <p:cNvPr id="5269" name="Line 173"/>
          <p:cNvSpPr>
            <a:spLocks noChangeShapeType="1"/>
          </p:cNvSpPr>
          <p:nvPr/>
        </p:nvSpPr>
        <p:spPr bwMode="auto">
          <a:xfrm>
            <a:off x="3524250" y="3886200"/>
            <a:ext cx="28575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70" name="Oval 52"/>
          <p:cNvSpPr>
            <a:spLocks noChangeArrowheads="1"/>
          </p:cNvSpPr>
          <p:nvPr/>
        </p:nvSpPr>
        <p:spPr bwMode="auto">
          <a:xfrm>
            <a:off x="3733800" y="4724400"/>
            <a:ext cx="152400" cy="152400"/>
          </a:xfrm>
          <a:prstGeom prst="ellipse">
            <a:avLst/>
          </a:prstGeom>
          <a:solidFill>
            <a:schemeClr val="hlink"/>
          </a:solidFill>
          <a:ln w="38100" cap="rnd">
            <a:solidFill>
              <a:srgbClr val="080808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271" name="Oval 175"/>
          <p:cNvSpPr>
            <a:spLocks noChangeArrowheads="1"/>
          </p:cNvSpPr>
          <p:nvPr/>
        </p:nvSpPr>
        <p:spPr bwMode="auto">
          <a:xfrm>
            <a:off x="7467600" y="34671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2" name="Oval 176"/>
          <p:cNvSpPr>
            <a:spLocks noChangeArrowheads="1"/>
          </p:cNvSpPr>
          <p:nvPr/>
        </p:nvSpPr>
        <p:spPr bwMode="auto">
          <a:xfrm>
            <a:off x="8839200" y="3886200"/>
            <a:ext cx="76200" cy="762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Oval 52"/>
          <p:cNvSpPr>
            <a:spLocks noChangeArrowheads="1"/>
          </p:cNvSpPr>
          <p:nvPr/>
        </p:nvSpPr>
        <p:spPr bwMode="auto">
          <a:xfrm>
            <a:off x="714375" y="161925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819400"/>
            <a:ext cx="885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C00CC"/>
                </a:solidFill>
              </a:rPr>
              <a:t>VASCO</a:t>
            </a:r>
            <a:endParaRPr lang="en-US" sz="1600" dirty="0">
              <a:solidFill>
                <a:srgbClr val="CC00CC"/>
              </a:solidFill>
            </a:endParaRPr>
          </a:p>
        </p:txBody>
      </p:sp>
      <p:sp>
        <p:nvSpPr>
          <p:cNvPr id="155" name="Oval 32"/>
          <p:cNvSpPr>
            <a:spLocks noChangeArrowheads="1"/>
          </p:cNvSpPr>
          <p:nvPr/>
        </p:nvSpPr>
        <p:spPr bwMode="auto">
          <a:xfrm>
            <a:off x="5029200" y="6172200"/>
            <a:ext cx="1524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156" name="Straight Connector 155"/>
          <p:cNvCxnSpPr>
            <a:cxnSpLocks noChangeShapeType="1"/>
            <a:endCxn id="5162" idx="3"/>
          </p:cNvCxnSpPr>
          <p:nvPr/>
        </p:nvCxnSpPr>
        <p:spPr bwMode="auto">
          <a:xfrm flipV="1">
            <a:off x="3657600" y="4374963"/>
            <a:ext cx="197037" cy="12083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443413" y="3752850"/>
            <a:ext cx="12382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Gas platform</a:t>
            </a:r>
          </a:p>
          <a:p>
            <a:pPr algn="ctr"/>
            <a:r>
              <a:rPr lang="en-US" sz="1100" dirty="0" smtClean="0"/>
              <a:t>Over-flight opportunity</a:t>
            </a:r>
            <a:endParaRPr lang="en-US" sz="11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267200" y="3752850"/>
            <a:ext cx="304800" cy="190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TextBox 159"/>
          <p:cNvSpPr txBox="1"/>
          <p:nvPr/>
        </p:nvSpPr>
        <p:spPr>
          <a:xfrm>
            <a:off x="5870575" y="2514600"/>
            <a:ext cx="12382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Spratly Island</a:t>
            </a:r>
          </a:p>
          <a:p>
            <a:pPr algn="ctr"/>
            <a:r>
              <a:rPr lang="en-US" sz="1100" dirty="0"/>
              <a:t>o</a:t>
            </a:r>
            <a:r>
              <a:rPr lang="en-US" sz="1100" dirty="0" smtClean="0"/>
              <a:t>ver flight opportunity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160" idx="2"/>
            <a:endCxn id="116748" idx="0"/>
          </p:cNvCxnSpPr>
          <p:nvPr/>
        </p:nvCxnSpPr>
        <p:spPr bwMode="auto">
          <a:xfrm flipH="1">
            <a:off x="6477000" y="3114764"/>
            <a:ext cx="12700" cy="3142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8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6768</TotalTime>
  <Words>153</Words>
  <Application>Microsoft Macintosh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SEAC4RS Ground and Ship Measurements Discussion February 2012</vt:lpstr>
      <vt:lpstr>Discussion Topics</vt:lpstr>
      <vt:lpstr>Slide 3</vt:lpstr>
    </vt:vector>
  </TitlesOfParts>
  <Company>Naval Research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Pat Phoebus</dc:creator>
  <cp:lastModifiedBy>Kathy A. Thompson</cp:lastModifiedBy>
  <cp:revision>612</cp:revision>
  <dcterms:created xsi:type="dcterms:W3CDTF">2012-03-05T18:35:58Z</dcterms:created>
  <dcterms:modified xsi:type="dcterms:W3CDTF">2012-03-05T18:38:00Z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508686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D5.0.2</vt:lpwstr>
  </property>
  <property fmtid="{D5CDD505-2E9C-101B-9397-08002B2CF9AE}" pid="5" name="NXTAG2">
    <vt:lpwstr>000800102a0000000000010250200207f7000400038000</vt:lpwstr>
  </property>
</Properties>
</file>