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png" ContentType="image/png"/>
  <Override PartName="/ppt/slides/slide11.xml" ContentType="application/vnd.openxmlformats-officedocument.presentationml.slide+xml"/>
  <Default Extension="xml" ContentType="application/xml"/>
  <Override PartName="/ppt/slides/slide9.xml" ContentType="application/vnd.openxmlformats-officedocument.presentationml.slide+xml"/>
  <Default Extension="jpeg" ContentType="image/jpeg"/>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slideLayouts/slideLayout7.xml" ContentType="application/vnd.openxmlformats-officedocument.presentationml.slideLayout+xml"/>
  <Override PartName="/ppt/slides/slide6.xml" ContentType="application/vnd.openxmlformats-officedocument.presentationml.slide+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sldIdLst>
    <p:sldId id="256" r:id="rId2"/>
    <p:sldId id="259" r:id="rId3"/>
    <p:sldId id="261" r:id="rId4"/>
    <p:sldId id="264" r:id="rId5"/>
    <p:sldId id="267" r:id="rId6"/>
    <p:sldId id="258" r:id="rId7"/>
    <p:sldId id="263" r:id="rId8"/>
    <p:sldId id="265" r:id="rId9"/>
    <p:sldId id="268" r:id="rId10"/>
    <p:sldId id="257" r:id="rId11"/>
    <p:sldId id="260" r:id="rId12"/>
    <p:sldId id="266" r:id="rId13"/>
    <p:sldId id="269"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snapToGrid="0" snapToObjects="1" showGuides="1">
      <p:cViewPr varScale="1">
        <p:scale>
          <a:sx n="116" d="100"/>
          <a:sy n="116" d="100"/>
        </p:scale>
        <p:origin x="-272" y="-11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939A890-C116-2142-8E1E-D5D55479E209}" type="datetimeFigureOut">
              <a:rPr lang="en-US" smtClean="0"/>
              <a:pPr/>
              <a:t>6/15/12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FCDF8E-7284-1541-B88D-D55685BCD71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39A890-C116-2142-8E1E-D5D55479E209}" type="datetimeFigureOut">
              <a:rPr lang="en-US" smtClean="0"/>
              <a:pPr/>
              <a:t>6/15/12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FCDF8E-7284-1541-B88D-D55685BCD71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39A890-C116-2142-8E1E-D5D55479E209}" type="datetimeFigureOut">
              <a:rPr lang="en-US" smtClean="0"/>
              <a:pPr/>
              <a:t>6/15/12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FCDF8E-7284-1541-B88D-D55685BCD71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39A890-C116-2142-8E1E-D5D55479E209}" type="datetimeFigureOut">
              <a:rPr lang="en-US" smtClean="0"/>
              <a:pPr/>
              <a:t>6/15/12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FCDF8E-7284-1541-B88D-D55685BCD71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939A890-C116-2142-8E1E-D5D55479E209}" type="datetimeFigureOut">
              <a:rPr lang="en-US" smtClean="0"/>
              <a:pPr/>
              <a:t>6/15/12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FCDF8E-7284-1541-B88D-D55685BCD71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939A890-C116-2142-8E1E-D5D55479E209}" type="datetimeFigureOut">
              <a:rPr lang="en-US" smtClean="0"/>
              <a:pPr/>
              <a:t>6/15/12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FCDF8E-7284-1541-B88D-D55685BCD71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939A890-C116-2142-8E1E-D5D55479E209}" type="datetimeFigureOut">
              <a:rPr lang="en-US" smtClean="0"/>
              <a:pPr/>
              <a:t>6/15/12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CFCDF8E-7284-1541-B88D-D55685BCD71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939A890-C116-2142-8E1E-D5D55479E209}" type="datetimeFigureOut">
              <a:rPr lang="en-US" smtClean="0"/>
              <a:pPr/>
              <a:t>6/15/12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CFCDF8E-7284-1541-B88D-D55685BCD71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39A890-C116-2142-8E1E-D5D55479E209}" type="datetimeFigureOut">
              <a:rPr lang="en-US" smtClean="0"/>
              <a:pPr/>
              <a:t>6/15/12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CFCDF8E-7284-1541-B88D-D55685BCD71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39A890-C116-2142-8E1E-D5D55479E209}" type="datetimeFigureOut">
              <a:rPr lang="en-US" smtClean="0"/>
              <a:pPr/>
              <a:t>6/15/12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FCDF8E-7284-1541-B88D-D55685BCD71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39A890-C116-2142-8E1E-D5D55479E209}" type="datetimeFigureOut">
              <a:rPr lang="en-US" smtClean="0"/>
              <a:pPr/>
              <a:t>6/15/12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FCDF8E-7284-1541-B88D-D55685BCD71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39A890-C116-2142-8E1E-D5D55479E209}" type="datetimeFigureOut">
              <a:rPr lang="en-US" smtClean="0"/>
              <a:pPr/>
              <a:t>6/15/12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FCDF8E-7284-1541-B88D-D55685BCD71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SAL Flight Modules</a:t>
            </a:r>
            <a:endParaRPr lang="en-US" dirty="0"/>
          </a:p>
        </p:txBody>
      </p:sp>
      <p:sp>
        <p:nvSpPr>
          <p:cNvPr id="3" name="Subtitle 2"/>
          <p:cNvSpPr>
            <a:spLocks noGrp="1"/>
          </p:cNvSpPr>
          <p:nvPr>
            <p:ph type="subTitle" idx="1"/>
          </p:nvPr>
        </p:nvSpPr>
        <p:spPr/>
        <p:txBody>
          <a:bodyPr/>
          <a:lstStyle/>
          <a:p>
            <a:r>
              <a:rPr lang="en-US" dirty="0" smtClean="0"/>
              <a:t>Scott Braun	Jason </a:t>
            </a:r>
            <a:r>
              <a:rPr lang="en-US" dirty="0" err="1" smtClean="0"/>
              <a:t>Dunion</a:t>
            </a:r>
            <a:endParaRPr lang="en-US" dirty="0" smtClean="0"/>
          </a:p>
          <a:p>
            <a:r>
              <a:rPr lang="en-US" dirty="0" smtClean="0"/>
              <a:t>Peter </a:t>
            </a:r>
            <a:r>
              <a:rPr lang="en-US" dirty="0" err="1" smtClean="0"/>
              <a:t>Colarco</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Pre-Depression SAL Pattern</a:t>
            </a:r>
            <a:endParaRPr lang="en-US" dirty="0"/>
          </a:p>
        </p:txBody>
      </p:sp>
      <p:pic>
        <p:nvPicPr>
          <p:cNvPr id="7" name="Picture 6" descr="Lawnmower_NS_SAL.png"/>
          <p:cNvPicPr>
            <a:picLocks noChangeAspect="1"/>
          </p:cNvPicPr>
          <p:nvPr/>
        </p:nvPicPr>
        <p:blipFill>
          <a:blip r:embed="rId2"/>
          <a:stretch>
            <a:fillRect/>
          </a:stretch>
        </p:blipFill>
        <p:spPr>
          <a:xfrm>
            <a:off x="457200" y="1615202"/>
            <a:ext cx="8156122" cy="4657969"/>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Pre-Depression SAL Pattern</a:t>
            </a:r>
            <a:endParaRPr lang="en-US" dirty="0"/>
          </a:p>
        </p:txBody>
      </p:sp>
      <p:sp>
        <p:nvSpPr>
          <p:cNvPr id="4" name="Content Placeholder 3"/>
          <p:cNvSpPr>
            <a:spLocks noGrp="1"/>
          </p:cNvSpPr>
          <p:nvPr>
            <p:ph idx="1"/>
          </p:nvPr>
        </p:nvSpPr>
        <p:spPr/>
        <p:txBody>
          <a:bodyPr>
            <a:normAutofit fontScale="77500" lnSpcReduction="20000"/>
          </a:bodyPr>
          <a:lstStyle/>
          <a:p>
            <a:r>
              <a:rPr lang="en-US" dirty="0" smtClean="0"/>
              <a:t>Objectives: To measure the structure of the SAL (AEJ structure, warm and dry air, dust) in relationship to an easterly wave</a:t>
            </a:r>
          </a:p>
          <a:p>
            <a:r>
              <a:rPr lang="en-US" dirty="0" smtClean="0"/>
              <a:t>Conditions for execution: Prominent SAL air mass adjacent to an AEW disturbance</a:t>
            </a:r>
            <a:r>
              <a:rPr lang="en-US" dirty="0" smtClean="0"/>
              <a:t> centered near ~40°</a:t>
            </a:r>
            <a:r>
              <a:rPr lang="en-US" dirty="0" smtClean="0"/>
              <a:t>W. Both developers and non-developers desired. Legs must be long enough to extend well past cloudy region into SAL air</a:t>
            </a:r>
          </a:p>
          <a:p>
            <a:r>
              <a:rPr lang="en-US" dirty="0" smtClean="0"/>
              <a:t>For</a:t>
            </a:r>
            <a:r>
              <a:rPr lang="en-US" dirty="0" smtClean="0"/>
              <a:t> six 10° legs, </a:t>
            </a:r>
            <a:r>
              <a:rPr lang="en-US" dirty="0" smtClean="0"/>
              <a:t>2</a:t>
            </a:r>
            <a:r>
              <a:rPr lang="en-US" dirty="0" smtClean="0"/>
              <a:t>° separation</a:t>
            </a:r>
            <a:r>
              <a:rPr lang="en-US" dirty="0" smtClean="0"/>
              <a:t>, </a:t>
            </a:r>
            <a:r>
              <a:rPr lang="en-US" dirty="0" smtClean="0"/>
              <a:t>takes about </a:t>
            </a:r>
            <a:r>
              <a:rPr lang="en-US" dirty="0" smtClean="0"/>
              <a:t>12.5 </a:t>
            </a:r>
            <a:r>
              <a:rPr lang="en-US" dirty="0" err="1" smtClean="0"/>
              <a:t>h</a:t>
            </a:r>
            <a:r>
              <a:rPr lang="en-US" dirty="0" smtClean="0"/>
              <a:t> to complete. Could shorten legs on south side or reduce to 4 legs if </a:t>
            </a:r>
            <a:r>
              <a:rPr lang="en-US" dirty="0" smtClean="0"/>
              <a:t>desired </a:t>
            </a:r>
            <a:r>
              <a:rPr lang="en-US" dirty="0" smtClean="0"/>
              <a:t>to go further east.</a:t>
            </a:r>
          </a:p>
          <a:p>
            <a:r>
              <a:rPr lang="en-US" dirty="0" err="1" smtClean="0"/>
              <a:t>Dropsondes</a:t>
            </a:r>
            <a:r>
              <a:rPr lang="en-US" dirty="0" smtClean="0"/>
              <a:t> along north-south legs at least every 1°, perhaps 0.5° near jet axis.</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Advantages/Disadvantages</a:t>
            </a:r>
            <a:endParaRPr lang="en-US" dirty="0"/>
          </a:p>
        </p:txBody>
      </p:sp>
      <p:sp>
        <p:nvSpPr>
          <p:cNvPr id="3" name="Content Placeholder 2"/>
          <p:cNvSpPr>
            <a:spLocks noGrp="1"/>
          </p:cNvSpPr>
          <p:nvPr>
            <p:ph idx="1"/>
          </p:nvPr>
        </p:nvSpPr>
        <p:spPr/>
        <p:txBody>
          <a:bodyPr/>
          <a:lstStyle/>
          <a:p>
            <a:r>
              <a:rPr lang="en-US" dirty="0" smtClean="0"/>
              <a:t>Advantages</a:t>
            </a:r>
          </a:p>
          <a:p>
            <a:pPr lvl="1"/>
            <a:r>
              <a:rPr lang="en-US" dirty="0" smtClean="0"/>
              <a:t>Regular (grid-like) GPS dropsonde spatial sampling</a:t>
            </a:r>
          </a:p>
          <a:p>
            <a:pPr lvl="1"/>
            <a:r>
              <a:rPr lang="en-US" dirty="0" smtClean="0"/>
              <a:t>Very g</a:t>
            </a:r>
            <a:r>
              <a:rPr lang="en-US" dirty="0" smtClean="0"/>
              <a:t>ood N-S sampling of the AEJ and along the southern SAL edge</a:t>
            </a:r>
          </a:p>
          <a:p>
            <a:pPr lvl="1"/>
            <a:r>
              <a:rPr lang="en-US" dirty="0" smtClean="0"/>
              <a:t>Better for insipient systems with broad circulations or </a:t>
            </a:r>
            <a:r>
              <a:rPr lang="en-US" dirty="0" err="1" smtClean="0"/>
              <a:t>zonally</a:t>
            </a:r>
            <a:r>
              <a:rPr lang="en-US" dirty="0" smtClean="0"/>
              <a:t> oriented flows</a:t>
            </a:r>
          </a:p>
          <a:p>
            <a:pPr lvl="1"/>
            <a:r>
              <a:rPr lang="en-US" dirty="0" smtClean="0"/>
              <a:t>Good for large-scale SAL sampling</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Advantages/Disadvantages</a:t>
            </a:r>
            <a:endParaRPr lang="en-US" dirty="0"/>
          </a:p>
        </p:txBody>
      </p:sp>
      <p:sp>
        <p:nvSpPr>
          <p:cNvPr id="3" name="Content Placeholder 2"/>
          <p:cNvSpPr>
            <a:spLocks noGrp="1"/>
          </p:cNvSpPr>
          <p:nvPr>
            <p:ph idx="1"/>
          </p:nvPr>
        </p:nvSpPr>
        <p:spPr/>
        <p:txBody>
          <a:bodyPr>
            <a:normAutofit lnSpcReduction="10000"/>
          </a:bodyPr>
          <a:lstStyle/>
          <a:p>
            <a:r>
              <a:rPr lang="en-US" dirty="0" smtClean="0"/>
              <a:t>Disadvantages</a:t>
            </a:r>
          </a:p>
          <a:p>
            <a:pPr lvl="1"/>
            <a:r>
              <a:rPr lang="en-US" dirty="0" smtClean="0"/>
              <a:t>Not optimal for targeting specific convective or pouch centers</a:t>
            </a:r>
          </a:p>
          <a:p>
            <a:pPr lvl="1"/>
            <a:r>
              <a:rPr lang="en-US" dirty="0" smtClean="0"/>
              <a:t>Limited </a:t>
            </a:r>
            <a:r>
              <a:rPr lang="en-US" dirty="0" smtClean="0"/>
              <a:t>sampling of radial gradients around the </a:t>
            </a:r>
            <a:r>
              <a:rPr lang="en-US" dirty="0" smtClean="0"/>
              <a:t>storm and not close in time</a:t>
            </a:r>
          </a:p>
          <a:p>
            <a:pPr lvl="1"/>
            <a:r>
              <a:rPr lang="en-US" dirty="0" smtClean="0"/>
              <a:t>Legs not generally conducive to targeting dry air/aerosol intrusions</a:t>
            </a:r>
          </a:p>
          <a:p>
            <a:pPr lvl="1"/>
            <a:r>
              <a:rPr lang="en-US" dirty="0" smtClean="0"/>
              <a:t>Inner-core region not sampled more than once</a:t>
            </a:r>
          </a:p>
          <a:p>
            <a:pPr lvl="1"/>
            <a:r>
              <a:rPr lang="en-US" dirty="0" smtClean="0"/>
              <a:t>Not optimal for rapidly evolving systems</a:t>
            </a:r>
          </a:p>
          <a:p>
            <a:pPr lvl="1"/>
            <a:r>
              <a:rPr lang="en-US" dirty="0" smtClean="0"/>
              <a:t>Less optimal for well developed systems</a:t>
            </a:r>
          </a:p>
          <a:p>
            <a:pPr lvl="1"/>
            <a:endParaRPr lang="en-US" dirty="0" smtClean="0"/>
          </a:p>
          <a:p>
            <a:pPr lvl="1"/>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TS or Hurricane SAL Pattern</a:t>
            </a:r>
            <a:endParaRPr lang="en-US" dirty="0"/>
          </a:p>
        </p:txBody>
      </p:sp>
      <p:pic>
        <p:nvPicPr>
          <p:cNvPr id="3" name="Picture 2" descr="RotFig4_SAL.png"/>
          <p:cNvPicPr>
            <a:picLocks noChangeAspect="1"/>
          </p:cNvPicPr>
          <p:nvPr/>
        </p:nvPicPr>
        <p:blipFill>
          <a:blip r:embed="rId2"/>
          <a:stretch>
            <a:fillRect/>
          </a:stretch>
        </p:blipFill>
        <p:spPr>
          <a:xfrm>
            <a:off x="609806" y="1671297"/>
            <a:ext cx="7893720" cy="4372717"/>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TS or Hurricane SAL Pattern</a:t>
            </a:r>
            <a:endParaRPr lang="en-US" dirty="0"/>
          </a:p>
        </p:txBody>
      </p:sp>
      <p:sp>
        <p:nvSpPr>
          <p:cNvPr id="4" name="Content Placeholder 3"/>
          <p:cNvSpPr>
            <a:spLocks noGrp="1"/>
          </p:cNvSpPr>
          <p:nvPr>
            <p:ph idx="1"/>
          </p:nvPr>
        </p:nvSpPr>
        <p:spPr/>
        <p:txBody>
          <a:bodyPr>
            <a:normAutofit fontScale="77500" lnSpcReduction="20000"/>
          </a:bodyPr>
          <a:lstStyle/>
          <a:p>
            <a:r>
              <a:rPr lang="en-US" dirty="0" smtClean="0"/>
              <a:t>Objectives: To measure the structure of the SAL (AEJ structure, warm and dry air, dust) in relationship to a tropical cyclone, with specific focus on the radial structure of the SAL/TC</a:t>
            </a:r>
          </a:p>
          <a:p>
            <a:r>
              <a:rPr lang="en-US" dirty="0" smtClean="0"/>
              <a:t>Conditions for execution: Prominent SAL air mass adjacent to a TC west of </a:t>
            </a:r>
            <a:r>
              <a:rPr lang="en-US" dirty="0" smtClean="0"/>
              <a:t>40°</a:t>
            </a:r>
            <a:r>
              <a:rPr lang="en-US" dirty="0" smtClean="0"/>
              <a:t>W. Particularly interested in cases in which dry air is likely wrapping around southern side of the storm. Pattern must be large enough to extend well past cloudy region into SAL air</a:t>
            </a:r>
          </a:p>
          <a:p>
            <a:r>
              <a:rPr lang="en-US" dirty="0" smtClean="0"/>
              <a:t>For </a:t>
            </a:r>
            <a:r>
              <a:rPr lang="en-US" dirty="0" smtClean="0"/>
              <a:t>10° </a:t>
            </a:r>
            <a:r>
              <a:rPr lang="en-US" dirty="0" smtClean="0"/>
              <a:t>legs, takes about </a:t>
            </a:r>
            <a:r>
              <a:rPr lang="en-US" dirty="0" smtClean="0"/>
              <a:t>13 </a:t>
            </a:r>
            <a:r>
              <a:rPr lang="en-US" dirty="0" err="1" smtClean="0"/>
              <a:t>h</a:t>
            </a:r>
            <a:r>
              <a:rPr lang="en-US" dirty="0" smtClean="0"/>
              <a:t> to complete. Pattern could be </a:t>
            </a:r>
            <a:r>
              <a:rPr lang="en-US" dirty="0" smtClean="0"/>
              <a:t>asymmetric </a:t>
            </a:r>
            <a:r>
              <a:rPr lang="en-US" dirty="0" smtClean="0"/>
              <a:t>relative to the center if desired to shorten time.</a:t>
            </a:r>
          </a:p>
          <a:p>
            <a:r>
              <a:rPr lang="en-US" dirty="0" err="1" smtClean="0"/>
              <a:t>Dropsondes</a:t>
            </a:r>
            <a:r>
              <a:rPr lang="en-US" dirty="0" smtClean="0"/>
              <a:t> along all legs every 1°, perhaps 0.5° near dry intrusion.</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Advantages/Disadvantages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Advantages</a:t>
            </a:r>
          </a:p>
          <a:p>
            <a:pPr lvl="1"/>
            <a:r>
              <a:rPr lang="en-US" dirty="0" smtClean="0"/>
              <a:t>Easy to target convective and/or pouch centers</a:t>
            </a:r>
          </a:p>
          <a:p>
            <a:pPr lvl="1"/>
            <a:r>
              <a:rPr lang="en-US" dirty="0" smtClean="0"/>
              <a:t>Good N-S cross section of the AEJ and along the southern SAL edge</a:t>
            </a:r>
          </a:p>
          <a:p>
            <a:pPr lvl="1"/>
            <a:r>
              <a:rPr lang="en-US" dirty="0" smtClean="0"/>
              <a:t>Robust sampling of radial gradients around the disturbance</a:t>
            </a:r>
          </a:p>
          <a:p>
            <a:pPr lvl="1"/>
            <a:r>
              <a:rPr lang="en-US" dirty="0" smtClean="0"/>
              <a:t>Good for well developed systems and large-scale SAL sampling</a:t>
            </a:r>
          </a:p>
          <a:p>
            <a:pPr lvl="1"/>
            <a:r>
              <a:rPr lang="en-US" dirty="0" smtClean="0"/>
              <a:t>Legs good for targeting dry air/aerosol intrusions</a:t>
            </a:r>
          </a:p>
          <a:p>
            <a:pPr lvl="1"/>
            <a:r>
              <a:rPr lang="en-US" dirty="0" smtClean="0"/>
              <a:t>Repeated inner-core sampling</a:t>
            </a:r>
          </a:p>
          <a:p>
            <a:pPr lvl="1"/>
            <a:r>
              <a:rPr lang="en-US" dirty="0" smtClean="0"/>
              <a:t>Better for rapidly evolving systems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Advantages/Disadvantages</a:t>
            </a:r>
            <a:endParaRPr lang="en-US" dirty="0"/>
          </a:p>
        </p:txBody>
      </p:sp>
      <p:sp>
        <p:nvSpPr>
          <p:cNvPr id="3" name="Content Placeholder 2"/>
          <p:cNvSpPr>
            <a:spLocks noGrp="1"/>
          </p:cNvSpPr>
          <p:nvPr>
            <p:ph idx="1"/>
          </p:nvPr>
        </p:nvSpPr>
        <p:spPr/>
        <p:txBody>
          <a:bodyPr>
            <a:normAutofit/>
          </a:bodyPr>
          <a:lstStyle/>
          <a:p>
            <a:r>
              <a:rPr lang="en-US" dirty="0" smtClean="0"/>
              <a:t>Disa</a:t>
            </a:r>
            <a:r>
              <a:rPr lang="en-US" dirty="0" smtClean="0"/>
              <a:t>dvantages</a:t>
            </a:r>
          </a:p>
          <a:p>
            <a:pPr lvl="1"/>
            <a:r>
              <a:rPr lang="en-US" dirty="0" err="1" smtClean="0"/>
              <a:t>Azimuthal</a:t>
            </a:r>
            <a:r>
              <a:rPr lang="en-US" dirty="0" smtClean="0"/>
              <a:t> sampling is limited</a:t>
            </a:r>
          </a:p>
          <a:p>
            <a:pPr lvl="1"/>
            <a:r>
              <a:rPr lang="en-US" dirty="0" smtClean="0"/>
              <a:t>Not conducive for regular (grid-like) GPS dropsonde spatial sampling</a:t>
            </a:r>
            <a:endParaRPr lang="en-US" dirty="0" smtClean="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Post-Depression SAL Pattern</a:t>
            </a:r>
            <a:endParaRPr lang="en-US" dirty="0"/>
          </a:p>
        </p:txBody>
      </p:sp>
      <p:pic>
        <p:nvPicPr>
          <p:cNvPr id="3" name="Picture 2" descr="Square Spiral_SAL.png"/>
          <p:cNvPicPr>
            <a:picLocks noChangeAspect="1"/>
          </p:cNvPicPr>
          <p:nvPr/>
        </p:nvPicPr>
        <p:blipFill>
          <a:blip r:embed="rId2"/>
          <a:stretch>
            <a:fillRect/>
          </a:stretch>
        </p:blipFill>
        <p:spPr>
          <a:xfrm>
            <a:off x="457200" y="1697704"/>
            <a:ext cx="8072756" cy="4575468"/>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Post-Depression SAL Pattern</a:t>
            </a:r>
            <a:endParaRPr lang="en-US" dirty="0"/>
          </a:p>
        </p:txBody>
      </p:sp>
      <p:sp>
        <p:nvSpPr>
          <p:cNvPr id="4" name="Content Placeholder 3"/>
          <p:cNvSpPr>
            <a:spLocks noGrp="1"/>
          </p:cNvSpPr>
          <p:nvPr>
            <p:ph idx="1"/>
          </p:nvPr>
        </p:nvSpPr>
        <p:spPr/>
        <p:txBody>
          <a:bodyPr>
            <a:normAutofit fontScale="85000" lnSpcReduction="20000"/>
          </a:bodyPr>
          <a:lstStyle/>
          <a:p>
            <a:r>
              <a:rPr lang="en-US" dirty="0" smtClean="0"/>
              <a:t>Objectives: To measure the structure of the SAL (AEJ structure, warm and dry air, dust) in relationship to a tropical cyclone, specifically to look for intrusions of SAL air into the TC inner-core region</a:t>
            </a:r>
          </a:p>
          <a:p>
            <a:r>
              <a:rPr lang="en-US" dirty="0" smtClean="0"/>
              <a:t>Conditions for execution: Prominent SAL air mass adjacent to a TC west </a:t>
            </a:r>
            <a:r>
              <a:rPr lang="en-US" smtClean="0"/>
              <a:t>of</a:t>
            </a:r>
            <a:r>
              <a:rPr lang="en-US" smtClean="0"/>
              <a:t> ~40</a:t>
            </a:r>
            <a:r>
              <a:rPr lang="en-US" dirty="0" smtClean="0"/>
              <a:t>°W. Particularly interested in cases in which dry air is likely wrapping around southern side of the storm. Pattern must be large enough to extend well past cloudy region into SAL air</a:t>
            </a:r>
          </a:p>
          <a:p>
            <a:r>
              <a:rPr lang="en-US" dirty="0" smtClean="0"/>
              <a:t>For 10° outer box, takes about </a:t>
            </a:r>
            <a:r>
              <a:rPr lang="en-US" dirty="0" smtClean="0"/>
              <a:t>12.5 </a:t>
            </a:r>
            <a:r>
              <a:rPr lang="en-US" dirty="0" err="1" smtClean="0"/>
              <a:t>h</a:t>
            </a:r>
            <a:r>
              <a:rPr lang="en-US" dirty="0" smtClean="0"/>
              <a:t> to complete. </a:t>
            </a:r>
          </a:p>
          <a:p>
            <a:r>
              <a:rPr lang="en-US" dirty="0" err="1" smtClean="0"/>
              <a:t>Dropsondes</a:t>
            </a:r>
            <a:r>
              <a:rPr lang="en-US" dirty="0" smtClean="0"/>
              <a:t> on grid along all legs every 1°, perhaps 0.5° near dry intrusion.</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Advantages/Disadvantages</a:t>
            </a:r>
            <a:endParaRPr lang="en-US" dirty="0"/>
          </a:p>
        </p:txBody>
      </p:sp>
      <p:sp>
        <p:nvSpPr>
          <p:cNvPr id="3" name="Content Placeholder 2"/>
          <p:cNvSpPr>
            <a:spLocks noGrp="1"/>
          </p:cNvSpPr>
          <p:nvPr>
            <p:ph idx="1"/>
          </p:nvPr>
        </p:nvSpPr>
        <p:spPr/>
        <p:txBody>
          <a:bodyPr/>
          <a:lstStyle/>
          <a:p>
            <a:r>
              <a:rPr lang="en-US" dirty="0" smtClean="0"/>
              <a:t>Advantages</a:t>
            </a:r>
            <a:endParaRPr lang="en-US" dirty="0" smtClean="0"/>
          </a:p>
          <a:p>
            <a:pPr lvl="1"/>
            <a:r>
              <a:rPr lang="en-US" dirty="0" smtClean="0"/>
              <a:t>Easy to target convective and/or </a:t>
            </a:r>
            <a:r>
              <a:rPr lang="en-US" dirty="0" smtClean="0"/>
              <a:t>pouch centers</a:t>
            </a:r>
          </a:p>
          <a:p>
            <a:pPr lvl="1"/>
            <a:r>
              <a:rPr lang="en-US" dirty="0" smtClean="0"/>
              <a:t>Patterns conducive for calculating disturbance centered budgets</a:t>
            </a:r>
          </a:p>
          <a:p>
            <a:pPr lvl="1"/>
            <a:r>
              <a:rPr lang="en-US" dirty="0" smtClean="0"/>
              <a:t>Regular (grid-like) GPS dropsonde spatial sampling</a:t>
            </a:r>
          </a:p>
          <a:p>
            <a:pPr lvl="1"/>
            <a:r>
              <a:rPr lang="en-US" dirty="0" smtClean="0"/>
              <a:t>Generally good N-S sampling of the AEJ and along the southern SAL edge east and west of center</a:t>
            </a:r>
          </a:p>
          <a:p>
            <a:pPr lvl="1"/>
            <a:r>
              <a:rPr lang="en-US" dirty="0" smtClean="0"/>
              <a:t>Better for insipient systems</a:t>
            </a:r>
            <a:endParaRPr lang="en-US" dirty="0" smtClean="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Advantages/Disadvantages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Disadvantages</a:t>
            </a:r>
          </a:p>
          <a:p>
            <a:pPr lvl="1"/>
            <a:r>
              <a:rPr lang="en-US" dirty="0" smtClean="0"/>
              <a:t>Limited sampling of radial gradients around the storm and not close in time</a:t>
            </a:r>
          </a:p>
          <a:p>
            <a:pPr lvl="1"/>
            <a:r>
              <a:rPr lang="en-US" dirty="0" smtClean="0"/>
              <a:t>Legs generally not conducive for targeting dry air/aerosol intrusions</a:t>
            </a:r>
          </a:p>
          <a:p>
            <a:pPr lvl="1"/>
            <a:r>
              <a:rPr lang="en-US" dirty="0" smtClean="0"/>
              <a:t>Longer on-station times would require more frequent adjustments to flight pattern to account for storm motion</a:t>
            </a:r>
          </a:p>
          <a:p>
            <a:pPr lvl="1"/>
            <a:r>
              <a:rPr lang="en-US" dirty="0" smtClean="0"/>
              <a:t>Inner-core region is not sampled more than once</a:t>
            </a:r>
          </a:p>
          <a:p>
            <a:pPr lvl="1"/>
            <a:r>
              <a:rPr lang="en-US" dirty="0" smtClean="0"/>
              <a:t>Not optimal for rapidly evolving systems</a:t>
            </a:r>
          </a:p>
          <a:p>
            <a:pPr lvl="1"/>
            <a:r>
              <a:rPr lang="en-US" dirty="0" smtClean="0"/>
              <a:t>Less optimal for well developed systems and large-scale SAL sampling</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188</TotalTime>
  <Words>735</Words>
  <Application>Microsoft Macintosh PowerPoint</Application>
  <PresentationFormat>On-screen Show (4:3)</PresentationFormat>
  <Paragraphs>63</Paragraphs>
  <Slides>13</Slides>
  <Notes>0</Notes>
  <HiddenSlides>0</HiddenSlides>
  <MMClips>0</MMClips>
  <ScaleCrop>false</ScaleCrop>
  <HeadingPairs>
    <vt:vector size="4" baseType="variant">
      <vt:variant>
        <vt:lpstr>Design Template</vt:lpstr>
      </vt:variant>
      <vt:variant>
        <vt:i4>1</vt:i4>
      </vt:variant>
      <vt:variant>
        <vt:lpstr>Slide Titles</vt:lpstr>
      </vt:variant>
      <vt:variant>
        <vt:i4>13</vt:i4>
      </vt:variant>
    </vt:vector>
  </HeadingPairs>
  <TitlesOfParts>
    <vt:vector size="14" baseType="lpstr">
      <vt:lpstr>Office Theme</vt:lpstr>
      <vt:lpstr>SAL Flight Modules</vt:lpstr>
      <vt:lpstr>TS or Hurricane SAL Pattern</vt:lpstr>
      <vt:lpstr>TS or Hurricane SAL Pattern</vt:lpstr>
      <vt:lpstr>Advantages/Disadvantages</vt:lpstr>
      <vt:lpstr>Advantages/Disadvantages</vt:lpstr>
      <vt:lpstr>Post-Depression SAL Pattern</vt:lpstr>
      <vt:lpstr>Post-Depression SAL Pattern</vt:lpstr>
      <vt:lpstr>Advantages/Disadvantages</vt:lpstr>
      <vt:lpstr>Advantages/Disadvantages</vt:lpstr>
      <vt:lpstr>Pre-Depression SAL Pattern</vt:lpstr>
      <vt:lpstr>Pre-Depression SAL Pattern</vt:lpstr>
      <vt:lpstr>Advantages/Disadvantages</vt:lpstr>
      <vt:lpstr>Advantages/Disadvantages</vt:lpstr>
    </vt:vector>
  </TitlesOfParts>
  <Company>NASA/GSFC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SAL Flight Modules</dc:title>
  <dc:creator>Scott Braun</dc:creator>
  <cp:lastModifiedBy>Scott Braun</cp:lastModifiedBy>
  <cp:revision>7</cp:revision>
  <dcterms:created xsi:type="dcterms:W3CDTF">2012-06-15T12:56:11Z</dcterms:created>
  <dcterms:modified xsi:type="dcterms:W3CDTF">2012-06-15T14:36:02Z</dcterms:modified>
</cp:coreProperties>
</file>