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11" r:id="rId3"/>
    <p:sldId id="469" r:id="rId4"/>
    <p:sldId id="514" r:id="rId5"/>
    <p:sldId id="518" r:id="rId6"/>
    <p:sldId id="515" r:id="rId7"/>
    <p:sldId id="516" r:id="rId8"/>
    <p:sldId id="519" r:id="rId9"/>
    <p:sldId id="520" r:id="rId10"/>
    <p:sldId id="517" r:id="rId11"/>
    <p:sldId id="521" r:id="rId12"/>
    <p:sldId id="522" r:id="rId13"/>
    <p:sldId id="524" r:id="rId14"/>
    <p:sldId id="526" r:id="rId15"/>
    <p:sldId id="529" r:id="rId16"/>
    <p:sldId id="527" r:id="rId17"/>
    <p:sldId id="525" r:id="rId18"/>
    <p:sldId id="528" r:id="rId19"/>
    <p:sldId id="52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FFFF"/>
    <a:srgbClr val="C7E6A4"/>
    <a:srgbClr val="CCFF33"/>
    <a:srgbClr val="FF6699"/>
    <a:srgbClr val="FF5050"/>
    <a:srgbClr val="B2B2B2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4" autoAdjust="0"/>
    <p:restoredTop sz="89228" autoAdjust="0"/>
  </p:normalViewPr>
  <p:slideViewPr>
    <p:cSldViewPr>
      <p:cViewPr varScale="1">
        <p:scale>
          <a:sx n="71" d="100"/>
          <a:sy n="71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1FFC81-DFAE-4EFF-8DAB-289BA84C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27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C935E1-1AC3-4E46-9303-FEEE237B9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F602-0B88-4229-A5E5-9108602A348D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04DB-A1B7-43F4-A021-EB6A46F1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BCF8-9214-4D1F-A166-7C54B20A6168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337A-39D1-41DD-840A-268B2CD6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21EC-B6BA-490F-A302-FC458149243C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51CE-4491-46E7-AD19-E3C9ADAB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007E-4FA3-4363-8B7C-B231DFEA61FE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F328-B844-4F06-9C8F-D42B9579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6A7A-A58F-4E8E-8DF6-857D0394E889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BB20-54F5-443A-B737-387DB2C7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985A-0994-49DC-BB05-60C8FBA12BA3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3A81-11E6-487C-8146-63B3A41E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9464-FE33-4EDB-A976-10579C00DD03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F2A5-9834-48BA-A55B-41585C688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F119-28C1-4443-B995-BD482CE8EAF3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7F59-73C8-43B7-8332-CB6B57D42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62CA-BC5F-4990-8FB9-6EC6112B61E6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FDE4-4FB9-4690-9818-96E851557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E6FC-A4F6-4E70-BDD2-7A73CDB9D8EF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ADF0-8ED2-4539-B070-920F17FDC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7DF0A-763A-4859-AB15-DDEDAE234D08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8D1C-7EA8-408C-B555-CF9CE8BC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532B-7821-46AF-BA7D-836D6BA936DC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6E06-A61C-4720-BE40-422DFA35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8692-2A18-46E3-9D41-41E9C4B11841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040F-124D-44C0-B789-6BC5596C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399DAA3-A3A9-4BC6-9549-98796F155400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8AE0682-B76E-4ACE-8287-ABC9167BD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" y="990600"/>
            <a:ext cx="9067800" cy="1219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+mn-lt"/>
                <a:cs typeface="Times New Roman" pitchFamily="18" charset="0"/>
              </a:rPr>
              <a:t>Testing and improving the parameterization of ice microphysics in CAM5 using MACPEX/</a:t>
            </a:r>
            <a:r>
              <a:rPr lang="en-US" sz="4000" dirty="0" err="1" smtClean="0">
                <a:latin typeface="+mn-lt"/>
                <a:cs typeface="Times New Roman" pitchFamily="18" charset="0"/>
              </a:rPr>
              <a:t>SPartICus</a:t>
            </a:r>
            <a:r>
              <a:rPr lang="en-US" sz="4000" dirty="0" smtClean="0">
                <a:latin typeface="+mn-lt"/>
                <a:cs typeface="Times New Roman" pitchFamily="18" charset="0"/>
              </a:rPr>
              <a:t> observations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52600" y="2422525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8600" y="2667000"/>
            <a:ext cx="8686800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Hugh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Morrison and Andrew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Gettelman</a:t>
            </a:r>
            <a:endParaRPr lang="en-US" sz="2800" b="1" dirty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NCAR*</a:t>
            </a:r>
            <a:endParaRPr lang="en-US" sz="2800" b="1" dirty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smtClean="0">
                <a:latin typeface="+mn-lt"/>
                <a:cs typeface="Times New Roman" pitchFamily="18" charset="0"/>
              </a:rPr>
              <a:t>Thanks to: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Xiaohong</a:t>
            </a:r>
            <a:r>
              <a:rPr lang="en-US" b="1" dirty="0" smtClean="0">
                <a:latin typeface="+mn-lt"/>
                <a:cs typeface="Times New Roman" pitchFamily="18" charset="0"/>
              </a:rPr>
              <a:t> Liu, Steve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Ghan</a:t>
            </a:r>
            <a:r>
              <a:rPr lang="en-US" b="1" dirty="0" smtClean="0">
                <a:latin typeface="+mn-lt"/>
                <a:cs typeface="Times New Roman" pitchFamily="18" charset="0"/>
              </a:rPr>
              <a:t>, Eric Jensen, Paul Lawson, David Mitchell</a:t>
            </a:r>
          </a:p>
          <a:p>
            <a:pPr algn="ctr">
              <a:defRPr/>
            </a:pP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 baseline="30000" dirty="0">
              <a:latin typeface="Arial" charset="0"/>
            </a:endParaRPr>
          </a:p>
          <a:p>
            <a:pPr algn="ctr">
              <a:defRPr/>
            </a:pPr>
            <a:endParaRPr lang="en-US" sz="2800" baseline="30000" dirty="0">
              <a:latin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5842337"/>
            <a:ext cx="693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9900"/>
                </a:solidFill>
              </a:rPr>
              <a:t>MACPEX/</a:t>
            </a:r>
            <a:r>
              <a:rPr lang="en-US" sz="2400" b="1" i="1" dirty="0" err="1" smtClean="0">
                <a:solidFill>
                  <a:srgbClr val="FF9900"/>
                </a:solidFill>
              </a:rPr>
              <a:t>SPartICus</a:t>
            </a:r>
            <a:r>
              <a:rPr lang="en-US" sz="2400" b="1" i="1" dirty="0" smtClean="0">
                <a:solidFill>
                  <a:srgbClr val="FF9900"/>
                </a:solidFill>
              </a:rPr>
              <a:t> ST Meeting, 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9900"/>
                </a:solidFill>
              </a:rPr>
              <a:t>Jan. 18, 2012</a:t>
            </a:r>
            <a:endParaRPr lang="en-US" sz="2400" b="1" i="1" dirty="0">
              <a:solidFill>
                <a:srgbClr val="FF99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876800"/>
            <a:ext cx="3886200" cy="16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cs typeface="Times New Roman" pitchFamily="18" charset="0"/>
              </a:rPr>
              <a:t>*</a:t>
            </a:r>
            <a:r>
              <a:rPr lang="en-US" sz="1400" dirty="0" smtClean="0">
                <a:cs typeface="Times New Roman" pitchFamily="18" charset="0"/>
              </a:rPr>
              <a:t>National Center for Atmospheric Research is sponsored by the National Science Foundation</a:t>
            </a:r>
            <a:endParaRPr lang="en-US" sz="1400" dirty="0"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 baseline="30000" dirty="0">
              <a:latin typeface="Arial" charset="0"/>
            </a:endParaRPr>
          </a:p>
          <a:p>
            <a:pPr algn="ctr">
              <a:defRPr/>
            </a:pPr>
            <a:endParaRPr lang="en-US" sz="2800" baseline="30000" dirty="0">
              <a:latin typeface="Arial" charset="0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629400" y="5715000"/>
          <a:ext cx="1009650" cy="923925"/>
        </p:xfrm>
        <a:graphic>
          <a:graphicData uri="http://schemas.openxmlformats.org/presentationml/2006/ole">
            <p:oleObj spid="_x0000_s1038" r:id="rId3" imgW="1638529" imgH="1504762" progId="">
              <p:embed/>
            </p:oleObj>
          </a:graphicData>
        </a:graphic>
      </p:graphicFrame>
      <p:pic>
        <p:nvPicPr>
          <p:cNvPr id="22" name="Picture 9" descr="nsf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638800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NESL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638800"/>
            <a:ext cx="9556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Sensitivity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CNTL: Fixed ice nucleation, limited </a:t>
            </a:r>
            <a:r>
              <a:rPr lang="en-US" dirty="0" err="1" smtClean="0">
                <a:ea typeface="ＭＳ Ｐゴシック" pitchFamily="34" charset="-128"/>
              </a:rPr>
              <a:t>S</a:t>
            </a:r>
            <a:r>
              <a:rPr lang="en-US" baseline="-25000" dirty="0" err="1" smtClean="0">
                <a:ea typeface="ＭＳ Ｐゴシック" pitchFamily="34" charset="-128"/>
              </a:rPr>
              <a:t>ice</a:t>
            </a:r>
            <a:endParaRPr lang="en-US" baseline="-25000" dirty="0" smtClean="0">
              <a:ea typeface="ＭＳ Ｐゴシック" pitchFamily="34" charset="-128"/>
            </a:endParaRPr>
          </a:p>
          <a:p>
            <a:endParaRPr lang="en-US" baseline="-25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FIXIN: Fixed ice nucleation,  IN=F(T), with </a:t>
            </a:r>
            <a:r>
              <a:rPr lang="en-US" dirty="0" err="1" smtClean="0">
                <a:ea typeface="ＭＳ Ｐゴシック" pitchFamily="34" charset="-128"/>
              </a:rPr>
              <a:t>Sice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ICE: CAM5 near final code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ICEHI: Unbounded Homogenous Freezing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788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Sensitivity experiments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22338"/>
            <a:ext cx="8229600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-1150724" y="4810403"/>
            <a:ext cx="287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Gettelman</a:t>
            </a:r>
            <a:r>
              <a:rPr lang="en-US" sz="1800" dirty="0"/>
              <a:t> et al 2010, in </a:t>
            </a:r>
            <a:r>
              <a:rPr lang="en-US" sz="1800" dirty="0" smtClean="0"/>
              <a:t>JGR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Cloud Forcing: Ice indirect aerosol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800" dirty="0" smtClean="0">
                <a:ea typeface="ＭＳ Ｐゴシック" pitchFamily="34" charset="-128"/>
              </a:rPr>
              <a:t>SW: -1.5Wm</a:t>
            </a:r>
            <a:r>
              <a:rPr lang="en-US" sz="2800" baseline="30000" dirty="0" smtClean="0">
                <a:ea typeface="ＭＳ Ｐゴシック" pitchFamily="34" charset="-128"/>
              </a:rPr>
              <a:t>-2</a:t>
            </a:r>
            <a:r>
              <a:rPr lang="en-US" sz="2800" dirty="0" smtClean="0">
                <a:ea typeface="ＭＳ Ｐゴシック" pitchFamily="34" charset="-128"/>
              </a:rPr>
              <a:t>  			</a:t>
            </a:r>
            <a:r>
              <a:rPr lang="en-US" sz="28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800" dirty="0" smtClean="0">
                <a:ea typeface="ＭＳ Ｐゴシック" pitchFamily="34" charset="-128"/>
              </a:rPr>
              <a:t>LW: +0.4 Wm</a:t>
            </a:r>
            <a:r>
              <a:rPr lang="en-US" sz="2800" baseline="30000" dirty="0" smtClean="0">
                <a:ea typeface="ＭＳ Ｐゴシック" pitchFamily="34" charset="-128"/>
              </a:rPr>
              <a:t>-2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964113"/>
            <a:ext cx="580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Ice cloud changes cause increase in LW Cloud Forcing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5867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  <a:cs typeface="+mj-cs"/>
              </a:rPr>
              <a:t>There is considerable uncertainty in ice indirect aerosol effects!!! 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Ice nucleation – coupling with aerosols, sub-grid dynamics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Cloud fraction closure, sub-grid variability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ym typeface="Wingdings" pitchFamily="2" charset="2"/>
              </a:rPr>
              <a:t>Diffusional</a:t>
            </a:r>
            <a:r>
              <a:rPr lang="en-US" sz="2400" dirty="0" smtClean="0">
                <a:sym typeface="Wingdings" pitchFamily="2" charset="2"/>
              </a:rPr>
              <a:t> growth/sublimation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Particle </a:t>
            </a:r>
            <a:r>
              <a:rPr lang="en-US" sz="2400" dirty="0" err="1" smtClean="0">
                <a:sym typeface="Wingdings" pitchFamily="2" charset="2"/>
              </a:rPr>
              <a:t>fallspeeds</a:t>
            </a:r>
            <a:r>
              <a:rPr lang="en-US" sz="2400" dirty="0" smtClean="0">
                <a:sym typeface="Wingdings" pitchFamily="2" charset="2"/>
              </a:rPr>
              <a:t>  sedimentation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Particle mass-size relations/densities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Particle size distribution shape (exponential vs. gamma, small vs. large particle concentrations)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52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What are the key uncertainties?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Is there “low-hanging fruit” for improving the model?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Improved self-consistency of various physical processes and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   parameters (</a:t>
            </a:r>
            <a:r>
              <a:rPr lang="en-US" sz="2000" dirty="0" err="1" smtClean="0">
                <a:sym typeface="Wingdings" pitchFamily="2" charset="2"/>
              </a:rPr>
              <a:t>fallspeed</a:t>
            </a:r>
            <a:r>
              <a:rPr lang="en-US" sz="2000" dirty="0" smtClean="0">
                <a:sym typeface="Wingdings" pitchFamily="2" charset="2"/>
              </a:rPr>
              <a:t>-size, mass-size, optical properties,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   PSDs, etc.)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testing prognostic vs. diagnostic </a:t>
            </a:r>
            <a:r>
              <a:rPr lang="en-US" sz="2000" dirty="0" smtClean="0">
                <a:sym typeface="Wingdings" pitchFamily="2" charset="2"/>
              </a:rPr>
              <a:t>snow, including </a:t>
            </a:r>
            <a:r>
              <a:rPr lang="en-US" sz="2000" dirty="0" err="1" smtClean="0">
                <a:sym typeface="Wingdings" pitchFamily="2" charset="2"/>
              </a:rPr>
              <a:t>numerics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constrain conversion of cloud ice to snow based on ratio of  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  small and large particle concentrations? 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statistics of sub-grid vertical </a:t>
            </a:r>
            <a:r>
              <a:rPr lang="en-US" sz="2000" dirty="0" smtClean="0">
                <a:sym typeface="Wingdings" pitchFamily="2" charset="2"/>
              </a:rPr>
              <a:t>velocity for ice nucleation?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What in-situ observations are most useful…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particle size distributions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bulk IWC, concentration, extinction, etc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basic meteorological state (T, RH, etc.)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mass-size, projected area-size, </a:t>
            </a:r>
            <a:r>
              <a:rPr lang="en-US" sz="2000" dirty="0" err="1" smtClean="0">
                <a:sym typeface="Wingdings" pitchFamily="2" charset="2"/>
              </a:rPr>
              <a:t>fallspeed</a:t>
            </a:r>
            <a:r>
              <a:rPr lang="en-US" sz="2000" dirty="0" smtClean="0">
                <a:sym typeface="Wingdings" pitchFamily="2" charset="2"/>
              </a:rPr>
              <a:t>-size size relations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- vertical velocity?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Single-column modeling using </a:t>
            </a:r>
            <a:r>
              <a:rPr lang="en-US" sz="2400" dirty="0" err="1" smtClean="0">
                <a:sym typeface="Wingdings" pitchFamily="2" charset="2"/>
              </a:rPr>
              <a:t>variational</a:t>
            </a:r>
            <a:r>
              <a:rPr lang="en-US" sz="2400" dirty="0" smtClean="0">
                <a:sym typeface="Wingdings" pitchFamily="2" charset="2"/>
              </a:rPr>
              <a:t> analysis forcing dataset for ARM SPG site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Statistical comparison with observations for runs over the duration of the </a:t>
            </a:r>
            <a:r>
              <a:rPr lang="en-US" sz="2400" dirty="0" err="1" smtClean="0">
                <a:sym typeface="Wingdings" pitchFamily="2" charset="2"/>
              </a:rPr>
              <a:t>SPartICus</a:t>
            </a:r>
            <a:r>
              <a:rPr lang="en-US" sz="2400" dirty="0" smtClean="0">
                <a:sym typeface="Wingdings" pitchFamily="2" charset="2"/>
              </a:rPr>
              <a:t> campaign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- focus on relationships between quantities (e.g., IWC or mean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size vs. temperature)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- separation into regimes (e.g., anvil vs. in-situ)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- comparison w/ satellite and ground-based retrievals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Comparison with process modeling (LES) run with similar forcing conditions (e.g., temperature curtain approach)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GCM run in forecast mode (CAPT)?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A proposed strategy for testing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Global testing for climate runs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be mindful of tuning model to a particular dataset </a:t>
            </a:r>
            <a:r>
              <a:rPr lang="en-US" dirty="0" smtClean="0">
                <a:sym typeface="Wingdings" pitchFamily="2" charset="2"/>
              </a:rPr>
              <a:t> use all available observations…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      - incorporation of other datasets (TC4, MACPEX, etc.)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      - use of aggregated datasets from multiple campaigns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Necessity of maintaining realistic cloud </a:t>
            </a:r>
            <a:r>
              <a:rPr lang="en-US" dirty="0" err="1" smtClean="0"/>
              <a:t>radiative</a:t>
            </a:r>
            <a:r>
              <a:rPr lang="en-US" dirty="0" smtClean="0"/>
              <a:t> forcing, planetary energy balance, etc.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" y="1524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Close coordination with </a:t>
            </a:r>
            <a:r>
              <a:rPr lang="en-US" sz="4000" b="1" kern="0" dirty="0" err="1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observationalists</a:t>
            </a: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 is critical! 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5275" y="2819400"/>
            <a:ext cx="4495800" cy="8509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Arial Narrow" pitchFamily="34" charset="0"/>
              </a:rPr>
              <a:t>-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090738" y="1600200"/>
            <a:ext cx="4452937" cy="4027488"/>
          </a:xfrm>
          <a:prstGeom prst="ellipse">
            <a:avLst/>
          </a:prstGeom>
          <a:noFill/>
          <a:ln w="76200">
            <a:solidFill>
              <a:srgbClr val="4BACC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 useBgFill="1"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19475" y="1416050"/>
            <a:ext cx="1198563" cy="368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CC"/>
                </a:solidFill>
              </a:rPr>
              <a:t>Dynamics</a:t>
            </a:r>
          </a:p>
        </p:txBody>
      </p:sp>
      <p:sp useBgFill="1"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37213" y="2590800"/>
            <a:ext cx="1812925" cy="369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Boundary Layer</a:t>
            </a:r>
          </a:p>
        </p:txBody>
      </p:sp>
      <p:sp useBgFill="1"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090738" y="4908550"/>
            <a:ext cx="1595437" cy="369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Macrophysics</a:t>
            </a:r>
          </a:p>
        </p:txBody>
      </p:sp>
      <p:sp useBgFill="1"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43063" y="3689350"/>
            <a:ext cx="1517650" cy="369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Microphysics</a:t>
            </a:r>
          </a:p>
        </p:txBody>
      </p:sp>
      <p:sp useBgFill="1"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553075" y="3689350"/>
            <a:ext cx="2211388" cy="369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Shallow Convection</a:t>
            </a:r>
          </a:p>
        </p:txBody>
      </p:sp>
      <p:sp useBgFill="1"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248275" y="4908550"/>
            <a:ext cx="1955800" cy="369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Deep Convection</a:t>
            </a:r>
          </a:p>
        </p:txBody>
      </p:sp>
      <p:sp useBgFill="1"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001838" y="2220913"/>
            <a:ext cx="1158875" cy="3698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Radiation</a:t>
            </a:r>
          </a:p>
        </p:txBody>
      </p:sp>
      <p:sp useBgFill="1"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42875" y="2787650"/>
            <a:ext cx="1095375" cy="368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Aerosols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1" idx="1"/>
            <a:endCxn id="9" idx="3"/>
          </p:cNvCxnSpPr>
          <p:nvPr/>
        </p:nvCxnSpPr>
        <p:spPr bwMode="auto">
          <a:xfrm rot="10800000">
            <a:off x="3160713" y="3875088"/>
            <a:ext cx="2087562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  <a:stCxn id="8" idx="0"/>
            <a:endCxn id="9" idx="2"/>
          </p:cNvCxnSpPr>
          <p:nvPr/>
        </p:nvCxnSpPr>
        <p:spPr bwMode="auto">
          <a:xfrm rot="16200000" flipV="1">
            <a:off x="2220120" y="4241006"/>
            <a:ext cx="849312" cy="4857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Arrow Connector 15"/>
          <p:cNvCxnSpPr>
            <a:cxnSpLocks noChangeShapeType="1"/>
            <a:stCxn id="13" idx="3"/>
            <a:endCxn id="9" idx="1"/>
          </p:cNvCxnSpPr>
          <p:nvPr/>
        </p:nvCxnSpPr>
        <p:spPr bwMode="auto">
          <a:xfrm>
            <a:off x="1238250" y="2971800"/>
            <a:ext cx="404813" cy="9032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  <a:stCxn id="13" idx="3"/>
            <a:endCxn id="12" idx="1"/>
          </p:cNvCxnSpPr>
          <p:nvPr/>
        </p:nvCxnSpPr>
        <p:spPr bwMode="auto">
          <a:xfrm flipV="1">
            <a:off x="1238250" y="2406650"/>
            <a:ext cx="763588" cy="5651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  <a:stCxn id="9" idx="0"/>
            <a:endCxn id="12" idx="2"/>
          </p:cNvCxnSpPr>
          <p:nvPr/>
        </p:nvCxnSpPr>
        <p:spPr bwMode="auto">
          <a:xfrm rot="5400000" flipH="1" flipV="1">
            <a:off x="1942307" y="3050381"/>
            <a:ext cx="1098550" cy="1793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/>
          <p:cNvCxnSpPr>
            <a:cxnSpLocks noChangeShapeType="1"/>
            <a:stCxn id="11" idx="1"/>
            <a:endCxn id="12" idx="2"/>
          </p:cNvCxnSpPr>
          <p:nvPr/>
        </p:nvCxnSpPr>
        <p:spPr bwMode="auto">
          <a:xfrm rot="10800000">
            <a:off x="2581275" y="2590800"/>
            <a:ext cx="2667000" cy="25034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  <a:stCxn id="10" idx="1"/>
            <a:endCxn id="12" idx="3"/>
          </p:cNvCxnSpPr>
          <p:nvPr/>
        </p:nvCxnSpPr>
        <p:spPr bwMode="auto">
          <a:xfrm rot="10800000">
            <a:off x="3160713" y="2406650"/>
            <a:ext cx="2392362" cy="14684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  <a:stCxn id="7" idx="1"/>
            <a:endCxn id="8" idx="3"/>
          </p:cNvCxnSpPr>
          <p:nvPr/>
        </p:nvCxnSpPr>
        <p:spPr bwMode="auto">
          <a:xfrm rot="10800000" flipV="1">
            <a:off x="3686175" y="2774950"/>
            <a:ext cx="1951038" cy="2319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/>
          <p:cNvCxnSpPr>
            <a:cxnSpLocks noChangeShapeType="1"/>
            <a:stCxn id="10" idx="1"/>
            <a:endCxn id="8" idx="3"/>
          </p:cNvCxnSpPr>
          <p:nvPr/>
        </p:nvCxnSpPr>
        <p:spPr bwMode="auto">
          <a:xfrm rot="10800000" flipV="1">
            <a:off x="3686175" y="3875088"/>
            <a:ext cx="1866900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  <a:stCxn id="11" idx="1"/>
            <a:endCxn id="8" idx="3"/>
          </p:cNvCxnSpPr>
          <p:nvPr/>
        </p:nvCxnSpPr>
        <p:spPr bwMode="auto">
          <a:xfrm rot="10800000">
            <a:off x="3686175" y="5094288"/>
            <a:ext cx="15621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/>
          <p:cNvCxnSpPr>
            <a:cxnSpLocks noChangeShapeType="1"/>
            <a:stCxn id="12" idx="0"/>
            <a:endCxn id="6" idx="1"/>
          </p:cNvCxnSpPr>
          <p:nvPr/>
        </p:nvCxnSpPr>
        <p:spPr bwMode="auto">
          <a:xfrm rot="5400000" flipH="1" flipV="1">
            <a:off x="2690018" y="1491457"/>
            <a:ext cx="620713" cy="838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884238" y="4371975"/>
            <a:ext cx="1558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Clouds (A</a:t>
            </a:r>
            <a:r>
              <a:rPr lang="en-US" sz="1200" baseline="-25000">
                <a:solidFill>
                  <a:srgbClr val="FFFF00"/>
                </a:solidFill>
              </a:rPr>
              <a:t>l</a:t>
            </a:r>
            <a:r>
              <a:rPr lang="en-US" sz="1200">
                <a:solidFill>
                  <a:srgbClr val="FFFF00"/>
                </a:solidFill>
              </a:rPr>
              <a:t>), </a:t>
            </a:r>
          </a:p>
          <a:p>
            <a:r>
              <a:rPr lang="en-US" sz="1200">
                <a:solidFill>
                  <a:srgbClr val="FFFF00"/>
                </a:solidFill>
              </a:rPr>
              <a:t>Condensate (q</a:t>
            </a:r>
            <a:r>
              <a:rPr lang="en-US" sz="1200" baseline="-25000">
                <a:solidFill>
                  <a:srgbClr val="FFFF00"/>
                </a:solidFill>
              </a:rPr>
              <a:t>v</a:t>
            </a:r>
            <a:r>
              <a:rPr lang="en-US" sz="1200">
                <a:solidFill>
                  <a:srgbClr val="FFFF00"/>
                </a:solidFill>
              </a:rPr>
              <a:t>, q</a:t>
            </a:r>
            <a:r>
              <a:rPr lang="en-US" sz="1200" baseline="-25000">
                <a:solidFill>
                  <a:srgbClr val="FFFF00"/>
                </a:solidFill>
              </a:rPr>
              <a:t>c</a:t>
            </a:r>
            <a:r>
              <a:rPr lang="en-US" sz="12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371475" y="3227388"/>
            <a:ext cx="113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Mass, </a:t>
            </a:r>
          </a:p>
          <a:p>
            <a:r>
              <a:rPr lang="en-US" sz="1200">
                <a:solidFill>
                  <a:srgbClr val="FFFF00"/>
                </a:solidFill>
              </a:rPr>
              <a:t>Number Conc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2511425" y="3155950"/>
            <a:ext cx="941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A, q</a:t>
            </a:r>
            <a:r>
              <a:rPr lang="en-US" sz="1200" baseline="-25000">
                <a:solidFill>
                  <a:srgbClr val="FFFF00"/>
                </a:solidFill>
              </a:rPr>
              <a:t>c</a:t>
            </a:r>
            <a:r>
              <a:rPr lang="en-US" sz="1200">
                <a:solidFill>
                  <a:srgbClr val="FFFF00"/>
                </a:solidFill>
              </a:rPr>
              <a:t>, q</a:t>
            </a:r>
            <a:r>
              <a:rPr lang="en-US" sz="1200" baseline="-25000">
                <a:solidFill>
                  <a:srgbClr val="FFFF00"/>
                </a:solidFill>
              </a:rPr>
              <a:t>i</a:t>
            </a:r>
            <a:r>
              <a:rPr lang="en-US" sz="1200">
                <a:solidFill>
                  <a:srgbClr val="FFFF00"/>
                </a:solidFill>
              </a:rPr>
              <a:t>, q</a:t>
            </a:r>
            <a:r>
              <a:rPr lang="en-US" sz="1200" baseline="-25000">
                <a:solidFill>
                  <a:srgbClr val="FFFF00"/>
                </a:solidFill>
              </a:rPr>
              <a:t>v</a:t>
            </a:r>
          </a:p>
          <a:p>
            <a:r>
              <a:rPr lang="en-US" sz="1200">
                <a:solidFill>
                  <a:srgbClr val="FFFF00"/>
                </a:solidFill>
              </a:rPr>
              <a:t>re</a:t>
            </a:r>
            <a:r>
              <a:rPr lang="en-US" sz="1200" baseline="-25000">
                <a:solidFill>
                  <a:srgbClr val="FFFF00"/>
                </a:solidFill>
              </a:rPr>
              <a:t>i</a:t>
            </a:r>
            <a:r>
              <a:rPr lang="en-US" sz="1200">
                <a:solidFill>
                  <a:srgbClr val="FFFF00"/>
                </a:solidFill>
              </a:rPr>
              <a:t>, re</a:t>
            </a:r>
            <a:r>
              <a:rPr lang="en-US" sz="1200" baseline="-25000">
                <a:solidFill>
                  <a:srgbClr val="FFFF00"/>
                </a:solidFill>
              </a:rPr>
              <a:t>l</a:t>
            </a:r>
          </a:p>
        </p:txBody>
      </p:sp>
      <p:sp useBgFill="1"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5019675" y="1852613"/>
            <a:ext cx="1724025" cy="368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Surface Fluxes</a:t>
            </a:r>
          </a:p>
        </p:txBody>
      </p:sp>
      <p:cxnSp>
        <p:nvCxnSpPr>
          <p:cNvPr id="29" name="Straight Arrow Connector 28"/>
          <p:cNvCxnSpPr>
            <a:cxnSpLocks noChangeShapeType="1"/>
            <a:stCxn id="9" idx="3"/>
          </p:cNvCxnSpPr>
          <p:nvPr/>
        </p:nvCxnSpPr>
        <p:spPr bwMode="auto">
          <a:xfrm flipV="1">
            <a:off x="3160713" y="2057400"/>
            <a:ext cx="1858962" cy="18176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TextBox 51"/>
          <p:cNvSpPr txBox="1">
            <a:spLocks noChangeArrowheads="1"/>
          </p:cNvSpPr>
          <p:nvPr/>
        </p:nvSpPr>
        <p:spPr bwMode="auto">
          <a:xfrm>
            <a:off x="3686175" y="2220913"/>
            <a:ext cx="103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Precipitation</a:t>
            </a:r>
          </a:p>
        </p:txBody>
      </p:sp>
      <p:sp>
        <p:nvSpPr>
          <p:cNvPr id="31" name="TextBox 52"/>
          <p:cNvSpPr txBox="1">
            <a:spLocks noChangeArrowheads="1"/>
          </p:cNvSpPr>
          <p:nvPr/>
        </p:nvSpPr>
        <p:spPr bwMode="auto">
          <a:xfrm>
            <a:off x="2887663" y="42799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Detrained q</a:t>
            </a:r>
            <a:r>
              <a:rPr lang="en-US" sz="1200" baseline="-25000">
                <a:solidFill>
                  <a:srgbClr val="FFFF00"/>
                </a:solidFill>
              </a:rPr>
              <a:t>c</a:t>
            </a:r>
            <a:r>
              <a:rPr lang="en-US" sz="1200">
                <a:solidFill>
                  <a:srgbClr val="FFFF00"/>
                </a:solidFill>
              </a:rPr>
              <a:t>,q</a:t>
            </a:r>
            <a:r>
              <a:rPr lang="en-US" sz="1200" baseline="-2500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3748088" y="5095875"/>
            <a:ext cx="1738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Clouds &amp; Condensate: </a:t>
            </a:r>
          </a:p>
          <a:p>
            <a:r>
              <a:rPr lang="en-US" sz="1200">
                <a:solidFill>
                  <a:srgbClr val="FFFF00"/>
                </a:solidFill>
              </a:rPr>
              <a:t>T, A</a:t>
            </a:r>
            <a:r>
              <a:rPr lang="en-US" sz="1200" baseline="-25000">
                <a:solidFill>
                  <a:srgbClr val="FFFF00"/>
                </a:solidFill>
              </a:rPr>
              <a:t>deep</a:t>
            </a:r>
            <a:r>
              <a:rPr lang="en-US" sz="1200">
                <a:solidFill>
                  <a:srgbClr val="FFFF00"/>
                </a:solidFill>
              </a:rPr>
              <a:t>, A</a:t>
            </a:r>
            <a:r>
              <a:rPr lang="en-US" sz="1200" baseline="-25000">
                <a:solidFill>
                  <a:srgbClr val="FFFF00"/>
                </a:solidFill>
              </a:rPr>
              <a:t>sh</a:t>
            </a: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09600" y="304800"/>
            <a:ext cx="784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Community Atmosphere Model (CAM) Version 5</a:t>
            </a:r>
          </a:p>
        </p:txBody>
      </p:sp>
      <p:cxnSp>
        <p:nvCxnSpPr>
          <p:cNvPr id="34" name="Straight Arrow Connector 33"/>
          <p:cNvCxnSpPr>
            <a:cxnSpLocks noChangeShapeType="1"/>
            <a:endCxn id="9" idx="3"/>
          </p:cNvCxnSpPr>
          <p:nvPr/>
        </p:nvCxnSpPr>
        <p:spPr bwMode="auto">
          <a:xfrm rot="10800000">
            <a:off x="3160713" y="3875088"/>
            <a:ext cx="23907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0" y="5816600"/>
            <a:ext cx="631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A = cloud fraction, q=H</a:t>
            </a:r>
            <a:r>
              <a:rPr lang="en-US" sz="1600" baseline="-25000">
                <a:solidFill>
                  <a:srgbClr val="FFFF00"/>
                </a:solidFill>
              </a:rPr>
              <a:t>2</a:t>
            </a:r>
            <a:r>
              <a:rPr lang="en-US" sz="1600">
                <a:solidFill>
                  <a:srgbClr val="FFFF00"/>
                </a:solidFill>
              </a:rPr>
              <a:t>O, re=effective radius (size), T=temperature </a:t>
            </a:r>
          </a:p>
          <a:p>
            <a:r>
              <a:rPr lang="en-US" sz="1600">
                <a:solidFill>
                  <a:srgbClr val="FFFF00"/>
                </a:solidFill>
              </a:rPr>
              <a:t>(i)ce, (l)iquid, (v)apor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4495800" cy="8509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Arial Narrow" pitchFamily="34" charset="0"/>
              </a:rPr>
              <a:t>-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28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CAM5 </a:t>
            </a:r>
            <a:r>
              <a:rPr lang="en-US" sz="4000" b="1" kern="0" dirty="0" err="1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Stratiform</a:t>
            </a: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 Cloud Microphysics (MG)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47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>
                <a:latin typeface="+mn-lt"/>
                <a:ea typeface="ＭＳ Ｐゴシック"/>
                <a:cs typeface="ＭＳ Ｐゴシック"/>
              </a:rPr>
              <a:t>2-moment microphysics (prognostic number) liquid, </a:t>
            </a:r>
            <a:r>
              <a:rPr lang="en-US" sz="2400" kern="0" dirty="0" smtClean="0">
                <a:latin typeface="+mn-lt"/>
                <a:ea typeface="ＭＳ Ｐゴシック"/>
                <a:cs typeface="ＭＳ Ｐゴシック"/>
              </a:rPr>
              <a:t>ice (Morrison and </a:t>
            </a:r>
            <a:r>
              <a:rPr lang="en-US" sz="2400" kern="0" dirty="0" err="1" smtClean="0">
                <a:latin typeface="+mn-lt"/>
                <a:ea typeface="ＭＳ Ｐゴシック"/>
                <a:cs typeface="ＭＳ Ｐゴシック"/>
              </a:rPr>
              <a:t>Gettelman</a:t>
            </a:r>
            <a:r>
              <a:rPr lang="en-US" sz="2400" kern="0" dirty="0" smtClean="0">
                <a:latin typeface="+mn-lt"/>
                <a:ea typeface="ＭＳ Ｐゴシック"/>
                <a:cs typeface="ＭＳ Ｐゴシック"/>
              </a:rPr>
              <a:t> 2008)</a:t>
            </a:r>
            <a:endParaRPr lang="en-US" sz="2400" kern="0" dirty="0">
              <a:latin typeface="+mn-lt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 smtClean="0">
                <a:latin typeface="+mn-lt"/>
                <a:ea typeface="ＭＳ Ｐゴシック"/>
              </a:rPr>
              <a:t>Activation </a:t>
            </a:r>
            <a:r>
              <a:rPr lang="en-US" kern="0" dirty="0">
                <a:latin typeface="+mn-lt"/>
                <a:ea typeface="ＭＳ Ｐゴシック"/>
              </a:rPr>
              <a:t>from Abdul-</a:t>
            </a:r>
            <a:r>
              <a:rPr lang="en-US" kern="0" dirty="0" err="1">
                <a:latin typeface="+mn-lt"/>
                <a:ea typeface="ＭＳ Ｐゴシック"/>
              </a:rPr>
              <a:t>Razzak</a:t>
            </a:r>
            <a:r>
              <a:rPr lang="en-US" kern="0" dirty="0">
                <a:latin typeface="+mn-lt"/>
                <a:ea typeface="ＭＳ Ｐゴシック"/>
              </a:rPr>
              <a:t> &amp; </a:t>
            </a:r>
            <a:r>
              <a:rPr lang="en-US" kern="0" dirty="0" err="1">
                <a:latin typeface="+mn-lt"/>
                <a:ea typeface="ＭＳ Ｐゴシック"/>
              </a:rPr>
              <a:t>Ghan</a:t>
            </a:r>
            <a:r>
              <a:rPr lang="en-US" kern="0" dirty="0">
                <a:latin typeface="+mn-lt"/>
                <a:ea typeface="ＭＳ Ｐゴシック"/>
              </a:rPr>
              <a:t> (</a:t>
            </a:r>
            <a:r>
              <a:rPr lang="en-US" kern="0" dirty="0" smtClean="0">
                <a:latin typeface="+mn-lt"/>
                <a:ea typeface="ＭＳ Ｐゴシック"/>
              </a:rPr>
              <a:t>2001) </a:t>
            </a:r>
            <a:r>
              <a:rPr lang="en-US" kern="0" dirty="0">
                <a:latin typeface="+mn-lt"/>
                <a:ea typeface="ＭＳ Ｐゴシック"/>
              </a:rPr>
              <a:t>+ </a:t>
            </a:r>
            <a:r>
              <a:rPr lang="en-US" kern="0" dirty="0" err="1" smtClean="0">
                <a:latin typeface="+mn-lt"/>
                <a:ea typeface="ＭＳ Ｐゴシック"/>
              </a:rPr>
              <a:t>mods</a:t>
            </a:r>
            <a:endParaRPr lang="en-US" kern="0" dirty="0" smtClean="0">
              <a:latin typeface="+mn-lt"/>
              <a:ea typeface="ＭＳ Ｐゴシック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 smtClean="0">
                <a:latin typeface="+mn-lt"/>
                <a:ea typeface="ＭＳ Ｐゴシック"/>
              </a:rPr>
              <a:t>Explicit considering of cloud water sub-grid variability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 smtClean="0">
                <a:latin typeface="+mn-lt"/>
                <a:ea typeface="ＭＳ Ｐゴシック"/>
              </a:rPr>
              <a:t>Mass &amp; number predicted (gamma function size distributions)</a:t>
            </a:r>
            <a:endParaRPr lang="en-US" sz="2400" kern="0" dirty="0">
              <a:latin typeface="+mn-lt"/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ＭＳ Ｐゴシック"/>
              </a:rPr>
              <a:t>Diagnostic 2-moment rain and snow</a:t>
            </a:r>
            <a:endParaRPr lang="en-US" sz="2400" kern="0" dirty="0" smtClean="0">
              <a:solidFill>
                <a:srgbClr val="FFFF00"/>
              </a:solidFill>
              <a:latin typeface="+mn-lt"/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Ice nucleation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(Liu et al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2007; </a:t>
            </a:r>
            <a:r>
              <a:rPr lang="en-US" sz="2400" kern="0" dirty="0" err="1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Gettelman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 et al. 2010)</a:t>
            </a:r>
            <a:endParaRPr lang="en-US" sz="2400" kern="0" dirty="0">
              <a:solidFill>
                <a:srgbClr val="FFFF00"/>
              </a:solidFill>
              <a:latin typeface="+mn-lt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latin typeface="+mn-lt"/>
                <a:ea typeface="ＭＳ Ｐゴシック"/>
              </a:rPr>
              <a:t>Homogeneous freezing on Sulfate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latin typeface="+mn-lt"/>
                <a:ea typeface="ＭＳ Ｐゴシック"/>
              </a:rPr>
              <a:t>Heterogeneous nucleation on </a:t>
            </a:r>
            <a:r>
              <a:rPr lang="en-US" kern="0" dirty="0" smtClean="0">
                <a:solidFill>
                  <a:srgbClr val="FFFF00"/>
                </a:solidFill>
                <a:latin typeface="+mn-lt"/>
                <a:ea typeface="ＭＳ Ｐゴシック"/>
              </a:rPr>
              <a:t>Dust</a:t>
            </a:r>
            <a:endParaRPr lang="en-US" sz="2400" kern="0" dirty="0">
              <a:solidFill>
                <a:srgbClr val="FFFF00"/>
              </a:solidFill>
              <a:latin typeface="+mn-lt"/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Ice </a:t>
            </a:r>
            <a:r>
              <a:rPr lang="en-US" sz="2400" kern="0" dirty="0" err="1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supersaturation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 (</a:t>
            </a:r>
            <a:r>
              <a:rPr lang="en-US" sz="2400" kern="0" dirty="0" err="1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S</a:t>
            </a:r>
            <a:r>
              <a:rPr lang="en-US" sz="2400" kern="0" baseline="-25000" dirty="0" err="1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ice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) and explicit vapor deposition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Consistent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treatment of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ice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in radiation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rPr>
              <a:t>code</a:t>
            </a:r>
            <a:endParaRPr lang="en-US" kern="0" dirty="0">
              <a:solidFill>
                <a:srgbClr val="FFFF00"/>
              </a:solidFill>
              <a:latin typeface="+mn-lt"/>
              <a:ea typeface="ＭＳ Ｐゴシック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latin typeface="+mn-lt"/>
                <a:ea typeface="ＭＳ Ｐゴシック"/>
                <a:cs typeface="Arial" pitchFamily="34" charset="0"/>
              </a:rPr>
              <a:t>Snow </a:t>
            </a:r>
            <a:r>
              <a:rPr lang="en-US" kern="0" dirty="0" smtClean="0">
                <a:solidFill>
                  <a:srgbClr val="FFFF00"/>
                </a:solidFill>
                <a:latin typeface="+mn-lt"/>
                <a:ea typeface="ＭＳ Ｐゴシック"/>
                <a:cs typeface="Arial" pitchFamily="34" charset="0"/>
              </a:rPr>
              <a:t>and cloud ice both treated </a:t>
            </a:r>
            <a:r>
              <a:rPr lang="en-US" kern="0" dirty="0">
                <a:solidFill>
                  <a:srgbClr val="FFFF00"/>
                </a:solidFill>
                <a:latin typeface="+mn-lt"/>
                <a:ea typeface="ＭＳ Ｐゴシック"/>
                <a:cs typeface="Arial" pitchFamily="34" charset="0"/>
              </a:rPr>
              <a:t>in radiation </a:t>
            </a:r>
            <a:r>
              <a:rPr lang="en-US" kern="0" dirty="0" smtClean="0">
                <a:solidFill>
                  <a:srgbClr val="FFFF00"/>
                </a:solidFill>
                <a:latin typeface="+mn-lt"/>
                <a:ea typeface="ＭＳ Ｐゴシック"/>
                <a:cs typeface="Arial" pitchFamily="34" charset="0"/>
              </a:rPr>
              <a:t>code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/>
            </a:pPr>
            <a:r>
              <a:rPr lang="en-US" kern="0" dirty="0" smtClean="0">
                <a:solidFill>
                  <a:srgbClr val="FFFF00"/>
                </a:solidFill>
                <a:latin typeface="+mn-lt"/>
                <a:ea typeface="ＭＳ Ｐゴシック"/>
                <a:cs typeface="Arial" pitchFamily="34" charset="0"/>
              </a:rPr>
              <a:t>Based on SWC/IWC and effective size using Mitchell optics </a:t>
            </a:r>
            <a:endParaRPr lang="en-US" kern="0" dirty="0">
              <a:solidFill>
                <a:srgbClr val="FFFF00"/>
              </a:solidFill>
              <a:latin typeface="+mn-lt"/>
              <a:ea typeface="ＭＳ Ｐゴシック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Microphysics controls partitioning and details of condensate: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Particle phase/mean size/number concentration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for determining cloud properties and hence LW and SW </a:t>
            </a:r>
            <a:r>
              <a:rPr lang="en-US" dirty="0" err="1" smtClean="0"/>
              <a:t>radiative</a:t>
            </a:r>
            <a:r>
              <a:rPr lang="en-US" dirty="0" smtClean="0"/>
              <a:t> forcing, upper-level ice clouds in particular are critical to OLR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Overall precipitation limited by energy balance constraints (P-E), but microphysics can impact distribution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304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What does </a:t>
            </a:r>
            <a:r>
              <a:rPr lang="en-US" sz="4000" b="1" kern="0" dirty="0" err="1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stratiform</a:t>
            </a: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 microphysics do in GCMs?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Condensate partitioned into cloud ice and snow, mass mixing ratios and number concentrations predicted for cloud ice and diagnosed for snow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Cloud ice </a:t>
            </a:r>
            <a:r>
              <a:rPr lang="en-US" sz="2000" dirty="0" smtClean="0">
                <a:sym typeface="Wingdings" pitchFamily="2" charset="2"/>
              </a:rPr>
              <a:t> nucleation, vapor deposition (+ Bergeron), sublimation, sedimentation, melting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Conversion from cloud ice to snow  </a:t>
            </a:r>
            <a:r>
              <a:rPr lang="en-US" sz="2000" dirty="0" err="1" smtClean="0">
                <a:sym typeface="Wingdings" pitchFamily="2" charset="2"/>
              </a:rPr>
              <a:t>autoconversion</a:t>
            </a:r>
            <a:r>
              <a:rPr lang="en-US" sz="2000" dirty="0" smtClean="0">
                <a:sym typeface="Wingdings" pitchFamily="2" charset="2"/>
              </a:rPr>
              <a:t>, accretion (aggregation)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Snow  self-collection, sublimation, sedimentation, melting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Particle size distributions represented by exponential functions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Mass-size relations: spheres with bulk density for cloud ice (500 kg m</a:t>
            </a:r>
            <a:r>
              <a:rPr lang="en-US" sz="2000" baseline="30000" dirty="0" smtClean="0">
                <a:sym typeface="Wingdings" pitchFamily="2" charset="2"/>
              </a:rPr>
              <a:t>-3</a:t>
            </a:r>
            <a:r>
              <a:rPr lang="en-US" sz="2000" dirty="0" smtClean="0">
                <a:sym typeface="Wingdings" pitchFamily="2" charset="2"/>
              </a:rPr>
              <a:t>) and snow (100 kg m</a:t>
            </a:r>
            <a:r>
              <a:rPr lang="en-US" sz="2000" baseline="30000" dirty="0" smtClean="0">
                <a:sym typeface="Wingdings" pitchFamily="2" charset="2"/>
              </a:rPr>
              <a:t>-3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ym typeface="Wingdings" pitchFamily="2" charset="2"/>
              </a:rPr>
              <a:t>Fallspeed</a:t>
            </a:r>
            <a:r>
              <a:rPr lang="en-US" sz="2000" dirty="0" smtClean="0">
                <a:sym typeface="Wingdings" pitchFamily="2" charset="2"/>
              </a:rPr>
              <a:t>-size relations: power law  </a:t>
            </a:r>
            <a:r>
              <a:rPr lang="en-US" sz="2000" dirty="0" err="1" smtClean="0">
                <a:sym typeface="Wingdings" pitchFamily="2" charset="2"/>
              </a:rPr>
              <a:t>Ikawa</a:t>
            </a:r>
            <a:r>
              <a:rPr lang="en-US" sz="2000" dirty="0" smtClean="0">
                <a:sym typeface="Wingdings" pitchFamily="2" charset="2"/>
              </a:rPr>
              <a:t> and Saito (1990)  for cloud ice, </a:t>
            </a:r>
            <a:r>
              <a:rPr lang="en-US" sz="2000" dirty="0" err="1" smtClean="0">
                <a:sym typeface="Wingdings" pitchFamily="2" charset="2"/>
              </a:rPr>
              <a:t>Locatelli</a:t>
            </a:r>
            <a:r>
              <a:rPr lang="en-US" sz="2000" dirty="0" smtClean="0">
                <a:sym typeface="Wingdings" pitchFamily="2" charset="2"/>
              </a:rPr>
              <a:t> and Hobbs (1974) for snow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Description on CAM5 ice microphysics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" y="1752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Results of current CAM5 ice microphysics</a:t>
            </a:r>
            <a:endParaRPr lang="en-US" sz="4000" b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Ice Mass (ICE case) v. Satellite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229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30938" y="1808163"/>
            <a:ext cx="444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9" charset="0"/>
                <a:cs typeface="Times" pitchFamily="19" charset="0"/>
              </a:rPr>
              <a:t>5.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6405563"/>
            <a:ext cx="2428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Gettelman</a:t>
            </a:r>
            <a:r>
              <a:rPr lang="en-US" sz="1600" dirty="0">
                <a:solidFill>
                  <a:srgbClr val="000000"/>
                </a:solidFill>
              </a:rPr>
              <a:t> et al 2010, </a:t>
            </a:r>
            <a:r>
              <a:rPr lang="en-US" sz="1600" dirty="0" smtClean="0">
                <a:solidFill>
                  <a:srgbClr val="000000"/>
                </a:solidFill>
              </a:rPr>
              <a:t>JGR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15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Ice </a:t>
            </a:r>
            <a:r>
              <a:rPr lang="en-US" sz="4000" dirty="0" err="1" smtClean="0">
                <a:ea typeface="ＭＳ Ｐゴシック" pitchFamily="34" charset="-128"/>
              </a:rPr>
              <a:t>Supersaturation</a:t>
            </a:r>
            <a:r>
              <a:rPr lang="en-US" sz="4000" dirty="0" smtClean="0">
                <a:ea typeface="ＭＳ Ｐゴシック" pitchFamily="34" charset="-128"/>
              </a:rPr>
              <a:t> PDF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562600" y="1600200"/>
            <a:ext cx="242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Sorted by CLDF &lt; 0.7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9400" y="20574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Cloudy points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657600" y="2427288"/>
            <a:ext cx="914400" cy="392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9538" y="6519863"/>
            <a:ext cx="4692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Gettelman</a:t>
            </a:r>
            <a:r>
              <a:rPr lang="en-US" sz="1800" dirty="0"/>
              <a:t> et al 2006; </a:t>
            </a:r>
            <a:r>
              <a:rPr lang="en-US" sz="1800" dirty="0" err="1"/>
              <a:t>Gettelman</a:t>
            </a:r>
            <a:r>
              <a:rPr lang="en-US" sz="1800" dirty="0"/>
              <a:t> et al 2010</a:t>
            </a:r>
            <a:r>
              <a:rPr lang="en-US" sz="1800" dirty="0" smtClean="0"/>
              <a:t>, JGR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8686800" cy="33035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Homogenous Freezing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Homogeneous Freezing contribution to ice crystal number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 r="52499"/>
          <a:stretch>
            <a:fillRect/>
          </a:stretch>
        </p:blipFill>
        <p:spPr bwMode="auto">
          <a:xfrm>
            <a:off x="228600" y="2362200"/>
            <a:ext cx="43434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3400" y="2362200"/>
            <a:ext cx="83820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	ICE Homogeneous Freezing Fraction		  ICE 232hPa Homogeneous Freezing Fraction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947738" y="3290888"/>
            <a:ext cx="2895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2652713"/>
            <a:ext cx="43434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54638" y="5665788"/>
            <a:ext cx="2640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Gettelman</a:t>
            </a:r>
            <a:r>
              <a:rPr lang="en-US" sz="1800" dirty="0"/>
              <a:t> et al 2010, </a:t>
            </a:r>
            <a:r>
              <a:rPr lang="en-US" sz="1800" dirty="0" smtClean="0"/>
              <a:t>JGR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17408</TotalTime>
  <Words>888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Generic</vt:lpstr>
      <vt:lpstr>Testing and improving the parameterization of ice microphysics in CAM5 using MACPEX/SPartICus observations</vt:lpstr>
      <vt:lpstr>Slide 2</vt:lpstr>
      <vt:lpstr>Slide 3</vt:lpstr>
      <vt:lpstr>Slide 4</vt:lpstr>
      <vt:lpstr>Slide 5</vt:lpstr>
      <vt:lpstr>Slide 6</vt:lpstr>
      <vt:lpstr>Ice Mass (ICE case) v. Satellite</vt:lpstr>
      <vt:lpstr>Ice Supersaturation PDF</vt:lpstr>
      <vt:lpstr>Homogenous Freezing</vt:lpstr>
      <vt:lpstr>Sensitivity Experiments</vt:lpstr>
      <vt:lpstr>Sensitivity experiments</vt:lpstr>
      <vt:lpstr>Cloud Forcing: Ice indirect aerosol effects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</dc:creator>
  <cp:lastModifiedBy>morrison</cp:lastModifiedBy>
  <cp:revision>799</cp:revision>
  <cp:lastPrinted>1601-01-01T00:00:00Z</cp:lastPrinted>
  <dcterms:created xsi:type="dcterms:W3CDTF">1601-01-01T00:00:00Z</dcterms:created>
  <dcterms:modified xsi:type="dcterms:W3CDTF">2012-01-15T19:06:02Z</dcterms:modified>
</cp:coreProperties>
</file>